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102"/>
  </p:notesMasterIdLst>
  <p:sldIdLst>
    <p:sldId id="256" r:id="rId4"/>
    <p:sldId id="257" r:id="rId5"/>
    <p:sldId id="258" r:id="rId6"/>
    <p:sldId id="261" r:id="rId7"/>
    <p:sldId id="259" r:id="rId8"/>
    <p:sldId id="260" r:id="rId9"/>
    <p:sldId id="262" r:id="rId10"/>
    <p:sldId id="265" r:id="rId11"/>
    <p:sldId id="266" r:id="rId12"/>
    <p:sldId id="267" r:id="rId13"/>
    <p:sldId id="270" r:id="rId14"/>
    <p:sldId id="272" r:id="rId15"/>
    <p:sldId id="278" r:id="rId16"/>
    <p:sldId id="273" r:id="rId17"/>
    <p:sldId id="274" r:id="rId18"/>
    <p:sldId id="275" r:id="rId19"/>
    <p:sldId id="348" r:id="rId20"/>
    <p:sldId id="280" r:id="rId21"/>
    <p:sldId id="347" r:id="rId22"/>
    <p:sldId id="281" r:id="rId23"/>
    <p:sldId id="282" r:id="rId24"/>
    <p:sldId id="284" r:id="rId25"/>
    <p:sldId id="346" r:id="rId26"/>
    <p:sldId id="378" r:id="rId27"/>
    <p:sldId id="379" r:id="rId28"/>
    <p:sldId id="287" r:id="rId29"/>
    <p:sldId id="292" r:id="rId30"/>
    <p:sldId id="341" r:id="rId31"/>
    <p:sldId id="293" r:id="rId32"/>
    <p:sldId id="342" r:id="rId33"/>
    <p:sldId id="343" r:id="rId34"/>
    <p:sldId id="344" r:id="rId35"/>
    <p:sldId id="345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07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299" r:id="rId82"/>
    <p:sldId id="301" r:id="rId83"/>
    <p:sldId id="300" r:id="rId84"/>
    <p:sldId id="302" r:id="rId85"/>
    <p:sldId id="362" r:id="rId86"/>
    <p:sldId id="363" r:id="rId87"/>
    <p:sldId id="364" r:id="rId88"/>
    <p:sldId id="365" r:id="rId89"/>
    <p:sldId id="366" r:id="rId90"/>
    <p:sldId id="367" r:id="rId91"/>
    <p:sldId id="368" r:id="rId92"/>
    <p:sldId id="369" r:id="rId93"/>
    <p:sldId id="370" r:id="rId94"/>
    <p:sldId id="371" r:id="rId95"/>
    <p:sldId id="372" r:id="rId96"/>
    <p:sldId id="373" r:id="rId97"/>
    <p:sldId id="374" r:id="rId98"/>
    <p:sldId id="375" r:id="rId99"/>
    <p:sldId id="376" r:id="rId100"/>
    <p:sldId id="377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CFE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88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A22F9-907B-4B55-B9A8-F306C4A4886B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0025A-8D8D-45EC-9956-FC3DA249BE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6741F5-CBDF-4B78-BC55-8F80F54D6FE3}" type="slidenum">
              <a:rPr lang="en-US" altLang="en-US" smtClean="0">
                <a:latin typeface="Arial" pitchFamily="34" charset="0"/>
              </a:rPr>
              <a:pPr/>
              <a:t>17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6503" name="Rectangle 7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3886200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-3175" y="8685213"/>
            <a:ext cx="29749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6506" name="Rectangle 10"/>
          <p:cNvSpPr>
            <a:spLocks noChangeArrowheads="1"/>
          </p:cNvSpPr>
          <p:nvPr/>
        </p:nvSpPr>
        <p:spPr bwMode="auto">
          <a:xfrm>
            <a:off x="-3175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6507" name="Rectangle 11"/>
          <p:cNvSpPr>
            <a:spLocks noChangeArrowheads="1"/>
          </p:cNvSpPr>
          <p:nvPr/>
        </p:nvSpPr>
        <p:spPr bwMode="auto">
          <a:xfrm>
            <a:off x="3884613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6508" name="Rectangle 1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0650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4570413"/>
            <a:ext cx="5367338" cy="43656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z="1100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3886200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-3175" y="8685213"/>
            <a:ext cx="29749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-3175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3884613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7532" name="Rectangle 1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0753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8552" name="Rectangle 8"/>
          <p:cNvSpPr>
            <a:spLocks noChangeArrowheads="1"/>
          </p:cNvSpPr>
          <p:nvPr/>
        </p:nvSpPr>
        <p:spPr bwMode="auto">
          <a:xfrm>
            <a:off x="3886200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-3175" y="8685213"/>
            <a:ext cx="29749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8554" name="Rectangle 10"/>
          <p:cNvSpPr>
            <a:spLocks noChangeArrowheads="1"/>
          </p:cNvSpPr>
          <p:nvPr/>
        </p:nvSpPr>
        <p:spPr bwMode="auto">
          <a:xfrm>
            <a:off x="-3175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3884613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8556" name="Rectangle 1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0855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3886200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-3175" y="8685213"/>
            <a:ext cx="29749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-3175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3884613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9580" name="Rectangle 1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0958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0598" name="Rectangle 6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0599" name="Rectangle 7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0600" name="Rectangle 8"/>
          <p:cNvSpPr>
            <a:spLocks noChangeArrowheads="1"/>
          </p:cNvSpPr>
          <p:nvPr/>
        </p:nvSpPr>
        <p:spPr bwMode="auto">
          <a:xfrm>
            <a:off x="3886200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0601" name="Rectangle 9"/>
          <p:cNvSpPr>
            <a:spLocks noChangeArrowheads="1"/>
          </p:cNvSpPr>
          <p:nvPr/>
        </p:nvSpPr>
        <p:spPr bwMode="auto">
          <a:xfrm>
            <a:off x="-3175" y="8685213"/>
            <a:ext cx="29749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0602" name="Rectangle 10"/>
          <p:cNvSpPr>
            <a:spLocks noChangeArrowheads="1"/>
          </p:cNvSpPr>
          <p:nvPr/>
        </p:nvSpPr>
        <p:spPr bwMode="auto">
          <a:xfrm>
            <a:off x="-3175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0603" name="Rectangle 11"/>
          <p:cNvSpPr>
            <a:spLocks noChangeArrowheads="1"/>
          </p:cNvSpPr>
          <p:nvPr/>
        </p:nvSpPr>
        <p:spPr bwMode="auto">
          <a:xfrm>
            <a:off x="3884613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0604" name="Rectangle 1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1060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A940C8-AD57-4F14-BC53-EEB27A784741}" type="slidenum">
              <a:rPr lang="en-US" altLang="en-US" smtClean="0">
                <a:latin typeface="Arial" pitchFamily="34" charset="0"/>
              </a:rPr>
              <a:pPr/>
              <a:t>60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z="900" i="1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38992B-25BA-4F0E-B41B-153BDBAA1B08}" type="slidenum">
              <a:rPr lang="en-US" altLang="en-US" smtClean="0">
                <a:latin typeface="Arial" pitchFamily="34" charset="0"/>
              </a:rPr>
              <a:pPr/>
              <a:t>61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i="1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0C54C3-2D98-4374-826C-9F7AA58CC77E}" type="slidenum">
              <a:rPr lang="en-US" altLang="en-US" smtClean="0">
                <a:latin typeface="Arial" pitchFamily="34" charset="0"/>
              </a:rPr>
              <a:pPr/>
              <a:t>62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i="1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9FA43-66CC-47C0-98BA-3AA22832B86B}" type="slidenum">
              <a:rPr lang="en-US" altLang="en-US" smtClean="0">
                <a:latin typeface="Arial" pitchFamily="34" charset="0"/>
              </a:rPr>
              <a:pPr/>
              <a:t>63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i="1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35087E-B763-4E62-9474-9C5073F7ACCC}" type="slidenum">
              <a:rPr lang="en-US" altLang="en-US" smtClean="0">
                <a:latin typeface="Arial" pitchFamily="34" charset="0"/>
              </a:rPr>
              <a:pPr/>
              <a:t>64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i="1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571E5D-86BD-4F81-99F8-0B5EF7937F64}" type="slidenum">
              <a:rPr lang="en-US" altLang="en-US" smtClean="0">
                <a:latin typeface="Arial" pitchFamily="34" charset="0"/>
              </a:rPr>
              <a:pPr/>
              <a:t>19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45411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12" name="Rectangle 3"/>
          <p:cNvSpPr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13" name="Rectangle 4"/>
          <p:cNvSpPr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14" name="Rectangle 5"/>
          <p:cNvSpPr>
            <a:spLocks noChangeArrowheads="1"/>
          </p:cNvSpPr>
          <p:nvPr/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15" name="Rectangle 6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16" name="Rectangle 7"/>
          <p:cNvSpPr>
            <a:spLocks noChangeArrowheads="1"/>
          </p:cNvSpPr>
          <p:nvPr/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17" name="Rectangle 8"/>
          <p:cNvSpPr>
            <a:spLocks noChangeArrowheads="1"/>
          </p:cNvSpPr>
          <p:nvPr/>
        </p:nvSpPr>
        <p:spPr bwMode="auto">
          <a:xfrm>
            <a:off x="3884613" y="0"/>
            <a:ext cx="2974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18" name="Rectangle 9"/>
          <p:cNvSpPr>
            <a:spLocks noChangeArrowheads="1"/>
          </p:cNvSpPr>
          <p:nvPr/>
        </p:nvSpPr>
        <p:spPr bwMode="auto">
          <a:xfrm>
            <a:off x="-3175" y="8683625"/>
            <a:ext cx="2973388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19" name="Rectangle 10"/>
          <p:cNvSpPr>
            <a:spLocks noChangeArrowheads="1"/>
          </p:cNvSpPr>
          <p:nvPr/>
        </p:nvSpPr>
        <p:spPr bwMode="auto">
          <a:xfrm>
            <a:off x="-3175" y="0"/>
            <a:ext cx="297338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20" name="Rectangle 11"/>
          <p:cNvSpPr>
            <a:spLocks noChangeArrowheads="1"/>
          </p:cNvSpPr>
          <p:nvPr/>
        </p:nvSpPr>
        <p:spPr bwMode="auto">
          <a:xfrm>
            <a:off x="3883025" y="0"/>
            <a:ext cx="2971800" cy="450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21" name="Rectangle 12"/>
          <p:cNvSpPr>
            <a:spLocks noChangeArrowheads="1"/>
          </p:cNvSpPr>
          <p:nvPr/>
        </p:nvSpPr>
        <p:spPr bwMode="auto">
          <a:xfrm>
            <a:off x="3883025" y="8683625"/>
            <a:ext cx="2971800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22" name="Rectangle 13"/>
          <p:cNvSpPr>
            <a:spLocks noChangeArrowheads="1"/>
          </p:cNvSpPr>
          <p:nvPr/>
        </p:nvSpPr>
        <p:spPr bwMode="auto">
          <a:xfrm>
            <a:off x="-1588" y="8683625"/>
            <a:ext cx="2971801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23" name="Rectangle 14"/>
          <p:cNvSpPr>
            <a:spLocks noChangeArrowheads="1"/>
          </p:cNvSpPr>
          <p:nvPr/>
        </p:nvSpPr>
        <p:spPr bwMode="auto">
          <a:xfrm>
            <a:off x="-1588" y="0"/>
            <a:ext cx="2971801" cy="450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5424" name="Rectangle 1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7888"/>
          </a:xfrm>
          <a:ln w="12700" cap="flat">
            <a:solidFill>
              <a:schemeClr val="tx1"/>
            </a:solidFill>
          </a:ln>
        </p:spPr>
      </p:sp>
      <p:sp>
        <p:nvSpPr>
          <p:cNvPr id="145425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0413" y="4568825"/>
            <a:ext cx="5368925" cy="3829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77" tIns="44445" rIns="90477" bIns="44445"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864513-C341-4D4D-8CF2-010E6344A73F}" type="slidenum">
              <a:rPr lang="en-US" altLang="en-US" smtClean="0">
                <a:latin typeface="Arial" pitchFamily="34" charset="0"/>
              </a:rPr>
              <a:pPr/>
              <a:t>65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i="1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E81164-D768-45A8-9653-EBAC10A67B87}" type="slidenum">
              <a:rPr lang="en-US" altLang="en-US" smtClean="0">
                <a:latin typeface="Arial" pitchFamily="34" charset="0"/>
              </a:rPr>
              <a:pPr/>
              <a:t>66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i="1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BE54C-45A0-48D5-8A63-02153C6B8F50}" type="slidenum">
              <a:rPr lang="en-US" altLang="en-US" smtClean="0">
                <a:latin typeface="Arial" pitchFamily="34" charset="0"/>
              </a:rPr>
              <a:pPr/>
              <a:t>67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i="1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A9054B-6E8A-4BD4-85BF-9ECDEDBECCBB}" type="slidenum">
              <a:rPr lang="en-US" altLang="en-US" smtClean="0">
                <a:latin typeface="Arial" pitchFamily="34" charset="0"/>
              </a:rPr>
              <a:pPr/>
              <a:t>68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i="1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03B046-CE90-4B0F-8B79-A0EFE6F48DF7}" type="slidenum">
              <a:rPr lang="en-US" altLang="en-US" smtClean="0">
                <a:latin typeface="Arial" pitchFamily="34" charset="0"/>
              </a:rPr>
              <a:pPr/>
              <a:t>69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  <a:ea typeface="ヒラギノ角ゴ Pro W3" pitchFamily="28" charset="-128"/>
              </a:rPr>
              <a:t>Answer: A. Undersensing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86E2B6-DF50-48EE-8162-41F4F68EAAA8}" type="slidenum">
              <a:rPr lang="en-US" altLang="en-US" smtClean="0">
                <a:latin typeface="Arial" pitchFamily="34" charset="0"/>
              </a:rPr>
              <a:pPr/>
              <a:t>70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E4F9A9-B348-4D48-ABAF-58A4E87C2872}" type="slidenum">
              <a:rPr lang="en-US" altLang="en-US" smtClean="0">
                <a:latin typeface="Arial" pitchFamily="34" charset="0"/>
              </a:rPr>
              <a:pPr/>
              <a:t>71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  <a:ea typeface="ヒラギノ角ゴ Pro W3" pitchFamily="28" charset="-128"/>
              </a:rPr>
              <a:t>Answer: B. Oversensing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2F65B2-44E9-45FF-B4B9-598257529F07}" type="slidenum">
              <a:rPr lang="en-US" altLang="en-US" smtClean="0">
                <a:latin typeface="Arial" pitchFamily="34" charset="0"/>
              </a:rPr>
              <a:pPr/>
              <a:t>72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4AFCE1-6787-4F81-ADDA-8EBEC5E0F5B3}" type="slidenum">
              <a:rPr lang="en-US" altLang="en-US" smtClean="0">
                <a:latin typeface="Arial" pitchFamily="34" charset="0"/>
              </a:rPr>
              <a:pPr/>
              <a:t>73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  <a:ea typeface="ヒラギノ角ゴ Pro W3" pitchFamily="28" charset="-128"/>
              </a:rPr>
              <a:t>Answer: C. Loss of capture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067DBB-186D-444C-8883-3F8E11BAA507}" type="slidenum">
              <a:rPr lang="en-US" altLang="en-US" smtClean="0">
                <a:latin typeface="Arial" pitchFamily="34" charset="0"/>
              </a:rPr>
              <a:pPr/>
              <a:t>74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FE07C-39F5-4AB9-B56D-B4A987CAC162}" type="slidenum">
              <a:rPr lang="en-US" altLang="en-US" smtClean="0">
                <a:latin typeface="Arial" pitchFamily="34" charset="0"/>
              </a:rPr>
              <a:pPr/>
              <a:t>23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44387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88" name="Rectangle 3"/>
          <p:cNvSpPr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89" name="Rectangle 4"/>
          <p:cNvSpPr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90" name="Rectangle 5"/>
          <p:cNvSpPr>
            <a:spLocks noChangeArrowheads="1"/>
          </p:cNvSpPr>
          <p:nvPr/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91" name="Rectangle 6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92" name="Rectangle 7"/>
          <p:cNvSpPr>
            <a:spLocks noChangeArrowheads="1"/>
          </p:cNvSpPr>
          <p:nvPr/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93" name="Rectangle 8"/>
          <p:cNvSpPr>
            <a:spLocks noChangeArrowheads="1"/>
          </p:cNvSpPr>
          <p:nvPr/>
        </p:nvSpPr>
        <p:spPr bwMode="auto">
          <a:xfrm>
            <a:off x="3884613" y="0"/>
            <a:ext cx="2974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94" name="Rectangle 9"/>
          <p:cNvSpPr>
            <a:spLocks noChangeArrowheads="1"/>
          </p:cNvSpPr>
          <p:nvPr/>
        </p:nvSpPr>
        <p:spPr bwMode="auto">
          <a:xfrm>
            <a:off x="-3175" y="8683625"/>
            <a:ext cx="2973388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95" name="Rectangle 10"/>
          <p:cNvSpPr>
            <a:spLocks noChangeArrowheads="1"/>
          </p:cNvSpPr>
          <p:nvPr/>
        </p:nvSpPr>
        <p:spPr bwMode="auto">
          <a:xfrm>
            <a:off x="-3175" y="0"/>
            <a:ext cx="297338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96" name="Rectangle 11"/>
          <p:cNvSpPr>
            <a:spLocks noChangeArrowheads="1"/>
          </p:cNvSpPr>
          <p:nvPr/>
        </p:nvSpPr>
        <p:spPr bwMode="auto">
          <a:xfrm>
            <a:off x="3883025" y="0"/>
            <a:ext cx="2971800" cy="450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97" name="Rectangle 12"/>
          <p:cNvSpPr>
            <a:spLocks noChangeArrowheads="1"/>
          </p:cNvSpPr>
          <p:nvPr/>
        </p:nvSpPr>
        <p:spPr bwMode="auto">
          <a:xfrm>
            <a:off x="3883025" y="8683625"/>
            <a:ext cx="2971800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98" name="Rectangle 13"/>
          <p:cNvSpPr>
            <a:spLocks noChangeArrowheads="1"/>
          </p:cNvSpPr>
          <p:nvPr/>
        </p:nvSpPr>
        <p:spPr bwMode="auto">
          <a:xfrm>
            <a:off x="-1588" y="8683625"/>
            <a:ext cx="2971801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399" name="Rectangle 14"/>
          <p:cNvSpPr>
            <a:spLocks noChangeArrowheads="1"/>
          </p:cNvSpPr>
          <p:nvPr/>
        </p:nvSpPr>
        <p:spPr bwMode="auto">
          <a:xfrm>
            <a:off x="-1588" y="0"/>
            <a:ext cx="2971801" cy="450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6493" tIns="43247" rIns="86493" bIns="43247" anchor="ctr"/>
          <a:lstStyle/>
          <a:p>
            <a:pPr algn="ctr"/>
            <a:endParaRPr lang="pl-PL" altLang="en-US"/>
          </a:p>
        </p:txBody>
      </p:sp>
      <p:sp>
        <p:nvSpPr>
          <p:cNvPr id="144400" name="Rectangle 1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7888"/>
          </a:xfrm>
          <a:ln w="12700" cap="flat">
            <a:solidFill>
              <a:schemeClr val="tx1"/>
            </a:solidFill>
          </a:ln>
        </p:spPr>
      </p:sp>
      <p:sp>
        <p:nvSpPr>
          <p:cNvPr id="14440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0413" y="4568825"/>
            <a:ext cx="5368925" cy="3829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77" tIns="44445" rIns="90477" bIns="44445"/>
          <a:lstStyle/>
          <a:p>
            <a:pPr eaLnBrk="1" hangingPunct="1"/>
            <a:endParaRPr lang="pl-PL" altLang="en-US" i="1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980970-2CC3-4322-BFB8-7035E915CC6F}" type="slidenum">
              <a:rPr lang="en-US" altLang="en-US" smtClean="0">
                <a:latin typeface="Arial" pitchFamily="34" charset="0"/>
              </a:rPr>
              <a:pPr/>
              <a:t>75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  <a:ea typeface="ヒラギノ角ゴ Pro W3" pitchFamily="28" charset="-128"/>
              </a:rPr>
              <a:t>Answer: D. Loss of Output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031A3-0E0D-419D-8AA9-CB98B3E6787D}" type="slidenum">
              <a:rPr lang="en-US" altLang="en-US" smtClean="0">
                <a:latin typeface="Arial" pitchFamily="34" charset="0"/>
              </a:rPr>
              <a:pPr/>
              <a:t>76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3E1EE-84E5-4F1E-B03A-BFA1F4DC2D62}" type="slidenum">
              <a:rPr lang="en-US" altLang="en-US" smtClean="0">
                <a:latin typeface="Arial" pitchFamily="34" charset="0"/>
              </a:rPr>
              <a:pPr/>
              <a:t>77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mtClean="0">
                <a:latin typeface="Arial" pitchFamily="34" charset="0"/>
                <a:ea typeface="ヒラギノ角ゴ Pro W3" pitchFamily="28" charset="-128"/>
              </a:rPr>
              <a:t>Answer: E. Normal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B45FA8-E424-4785-9511-FAEE25513D68}" type="slidenum">
              <a:rPr lang="en-US" altLang="en-US" smtClean="0">
                <a:latin typeface="Arial" pitchFamily="34" charset="0"/>
              </a:rPr>
              <a:pPr/>
              <a:t>78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5071B1-A591-4F41-B075-9245065C4090}" type="slidenum">
              <a:rPr lang="en-US" altLang="en-US" smtClean="0">
                <a:latin typeface="Arial" pitchFamily="34" charset="0"/>
              </a:rPr>
              <a:pPr/>
              <a:t>47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3F65B5-05A7-466E-825E-6AEF38F4E935}" type="slidenum">
              <a:rPr lang="en-US" altLang="en-US" smtClean="0">
                <a:latin typeface="Arial" pitchFamily="34" charset="0"/>
              </a:rPr>
              <a:pPr/>
              <a:t>48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2025" y="388938"/>
            <a:ext cx="4941888" cy="370681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4341813"/>
            <a:ext cx="5884863" cy="41179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734A4-DFFD-4472-9CF4-400C2A6B3701}" type="slidenum">
              <a:rPr lang="en-US" altLang="en-US" smtClean="0">
                <a:latin typeface="Arial" pitchFamily="34" charset="0"/>
              </a:rPr>
              <a:pPr/>
              <a:t>49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pitchFamily="34" charset="0"/>
                <a:ea typeface="ヒラギノ角ゴ Pro W3" pitchFamily="28" charset="-128"/>
              </a:rPr>
              <a:t>Answer:</a:t>
            </a:r>
          </a:p>
          <a:p>
            <a:pPr eaLnBrk="1" hangingPunct="1">
              <a:defRPr/>
            </a:pPr>
            <a:endParaRPr lang="en-US" dirty="0" smtClean="0">
              <a:latin typeface="Arial" pitchFamily="34" charset="0"/>
              <a:ea typeface="ヒラギノ角ゴ Pro W3" pitchFamily="28" charset="-128"/>
            </a:endParaRPr>
          </a:p>
          <a:p>
            <a:pPr eaLnBrk="1" hangingPunct="1">
              <a:buFontTx/>
              <a:buAutoNum type="arabicPeriod"/>
              <a:defRPr/>
            </a:pPr>
            <a:r>
              <a:rPr lang="en-US" sz="2000" dirty="0" smtClean="0"/>
              <a:t>Define the problem</a:t>
            </a:r>
          </a:p>
          <a:p>
            <a:pPr marL="749300" lvl="1" indent="-292100" eaLnBrk="1" hangingPunct="1">
              <a:buFont typeface="Wingdings" pitchFamily="2" charset="2"/>
              <a:buChar char="§"/>
              <a:defRPr/>
            </a:pPr>
            <a:r>
              <a:rPr lang="en-US" sz="2000" dirty="0" smtClean="0"/>
              <a:t>Observe/collect data</a:t>
            </a:r>
          </a:p>
          <a:p>
            <a:pPr eaLnBrk="1" hangingPunct="1">
              <a:buFontTx/>
              <a:buAutoNum type="arabicPeriod"/>
              <a:defRPr/>
            </a:pPr>
            <a:endParaRPr lang="en-US" sz="2000" dirty="0" smtClean="0"/>
          </a:p>
          <a:p>
            <a:pPr eaLnBrk="1" hangingPunct="1">
              <a:buFontTx/>
              <a:buAutoNum type="arabicPeriod"/>
              <a:defRPr/>
            </a:pPr>
            <a:r>
              <a:rPr lang="en-US" sz="2000" dirty="0" smtClean="0"/>
              <a:t>Identify the cause of the problem(s)</a:t>
            </a:r>
          </a:p>
          <a:p>
            <a:pPr marL="749300" lvl="1" indent="-292100" eaLnBrk="1" hangingPunct="1">
              <a:buFont typeface="Wingdings" pitchFamily="2" charset="2"/>
              <a:buChar char="§"/>
              <a:defRPr/>
            </a:pPr>
            <a:r>
              <a:rPr lang="en-US" sz="2000" dirty="0" smtClean="0"/>
              <a:t>Form your hypothesis </a:t>
            </a:r>
          </a:p>
          <a:p>
            <a:pPr lvl="1" eaLnBrk="1" hangingPunct="1">
              <a:buFontTx/>
              <a:buAutoNum type="arabicPeriod"/>
              <a:defRPr/>
            </a:pPr>
            <a:endParaRPr lang="en-US" sz="2000" dirty="0" smtClean="0"/>
          </a:p>
          <a:p>
            <a:pPr eaLnBrk="1" hangingPunct="1">
              <a:buFontTx/>
              <a:buAutoNum type="arabicPeriod"/>
              <a:defRPr/>
            </a:pPr>
            <a:r>
              <a:rPr lang="en-US" sz="2000" dirty="0" smtClean="0"/>
              <a:t>Correct the problem</a:t>
            </a:r>
          </a:p>
          <a:p>
            <a:pPr marL="749300" lvl="1" indent="-292100" eaLnBrk="1" hangingPunct="1">
              <a:buFont typeface="Wingdings" pitchFamily="2" charset="2"/>
              <a:buChar char="§"/>
              <a:defRPr/>
            </a:pPr>
            <a:r>
              <a:rPr lang="en-US" sz="2000" dirty="0" smtClean="0"/>
              <a:t>Test your “solution”</a:t>
            </a:r>
          </a:p>
          <a:p>
            <a:pPr eaLnBrk="1" hangingPunct="1">
              <a:buFontTx/>
              <a:buAutoNum type="arabicPeriod"/>
              <a:defRPr/>
            </a:pPr>
            <a:endParaRPr lang="en-US" sz="2000" dirty="0" smtClean="0"/>
          </a:p>
          <a:p>
            <a:pPr eaLnBrk="1" hangingPunct="1">
              <a:buFontTx/>
              <a:buAutoNum type="arabicPeriod"/>
              <a:defRPr/>
            </a:pPr>
            <a:r>
              <a:rPr lang="en-US" sz="2000" dirty="0" smtClean="0"/>
              <a:t>Verify the solution</a:t>
            </a:r>
          </a:p>
          <a:p>
            <a:pPr marL="800100" lvl="1" indent="-342900" eaLnBrk="1" hangingPunct="1">
              <a:buFont typeface="Wingdings" pitchFamily="2" charset="2"/>
              <a:buChar char="§"/>
              <a:defRPr/>
            </a:pPr>
            <a:r>
              <a:rPr lang="en-US" sz="2000" dirty="0" smtClean="0"/>
              <a:t>Make a suggestion</a:t>
            </a:r>
          </a:p>
          <a:p>
            <a:pPr eaLnBrk="1" hangingPunct="1">
              <a:defRPr/>
            </a:pPr>
            <a:endParaRPr lang="en-US" dirty="0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4189D-73F0-4ADC-A46B-DE0A8C4D5B47}" type="slidenum">
              <a:rPr lang="en-US" altLang="en-US" smtClean="0">
                <a:latin typeface="Arial" pitchFamily="34" charset="0"/>
              </a:rPr>
              <a:pPr/>
              <a:t>50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3428" name="Rectangle 3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3429" name="Rectangle 4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3430" name="Rectangle 5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3431" name="Rectangle 6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3432" name="Rectangle 7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3433" name="Rectangle 8"/>
          <p:cNvSpPr>
            <a:spLocks noChangeArrowheads="1"/>
          </p:cNvSpPr>
          <p:nvPr/>
        </p:nvSpPr>
        <p:spPr bwMode="auto">
          <a:xfrm>
            <a:off x="3886200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3434" name="Rectangle 9"/>
          <p:cNvSpPr>
            <a:spLocks noChangeArrowheads="1"/>
          </p:cNvSpPr>
          <p:nvPr/>
        </p:nvSpPr>
        <p:spPr bwMode="auto">
          <a:xfrm>
            <a:off x="-3175" y="8685213"/>
            <a:ext cx="29749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3435" name="Rectangle 10"/>
          <p:cNvSpPr>
            <a:spLocks noChangeArrowheads="1"/>
          </p:cNvSpPr>
          <p:nvPr/>
        </p:nvSpPr>
        <p:spPr bwMode="auto">
          <a:xfrm>
            <a:off x="-3175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3436" name="Rectangle 11"/>
          <p:cNvSpPr>
            <a:spLocks noChangeArrowheads="1"/>
          </p:cNvSpPr>
          <p:nvPr/>
        </p:nvSpPr>
        <p:spPr bwMode="auto">
          <a:xfrm>
            <a:off x="3884613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3437" name="Rectangle 1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 w="12700" cap="flat">
            <a:solidFill>
              <a:schemeClr val="tx1"/>
            </a:solidFill>
          </a:ln>
        </p:spPr>
      </p:sp>
      <p:sp>
        <p:nvSpPr>
          <p:cNvPr id="10343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4570413"/>
            <a:ext cx="5367338" cy="3829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66" tIns="46034" rIns="92066" bIns="46034"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4456" name="Rectangle 8"/>
          <p:cNvSpPr>
            <a:spLocks noChangeArrowheads="1"/>
          </p:cNvSpPr>
          <p:nvPr/>
        </p:nvSpPr>
        <p:spPr bwMode="auto">
          <a:xfrm>
            <a:off x="3886200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>
            <a:off x="-3175" y="8685213"/>
            <a:ext cx="29749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-3175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4459" name="Rectangle 11"/>
          <p:cNvSpPr>
            <a:spLocks noChangeArrowheads="1"/>
          </p:cNvSpPr>
          <p:nvPr/>
        </p:nvSpPr>
        <p:spPr bwMode="auto">
          <a:xfrm>
            <a:off x="3884613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4460" name="Rectangle 1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04461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3886200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-3175" y="8685213"/>
            <a:ext cx="29749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-3175" y="0"/>
            <a:ext cx="297497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3884613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05484" name="Rectangle 1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05485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en-US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2_blan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750" y="1905000"/>
            <a:ext cx="40608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975" y="1905000"/>
            <a:ext cx="406082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8288" y="1143000"/>
            <a:ext cx="2068512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2750" y="1143000"/>
            <a:ext cx="6053138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0" y="304800"/>
            <a:ext cx="827405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2750" y="1219200"/>
            <a:ext cx="8274050" cy="50292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12750" y="304800"/>
            <a:ext cx="827405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2750" y="1219200"/>
            <a:ext cx="4060825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5975" y="1219200"/>
            <a:ext cx="4060825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2750" y="3810000"/>
            <a:ext cx="4060825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3810000"/>
            <a:ext cx="4060825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50" y="365125"/>
            <a:ext cx="850265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5150" y="1866900"/>
            <a:ext cx="4159250" cy="4057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76800" y="1866900"/>
            <a:ext cx="4160838" cy="40576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000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762000" y="6561141"/>
            <a:ext cx="5524500" cy="190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(Edit on Slide Master)   |   June 1, 2015   |   Confidential, for Internal Use Only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8355" y="373379"/>
            <a:ext cx="8381999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8355" y="625898"/>
            <a:ext cx="8381999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9051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000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762000" y="6561141"/>
            <a:ext cx="5524500" cy="190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 (Edit on Slide Master)   |   June 1, 2015   |   Confidential, for Internal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78354" y="371678"/>
            <a:ext cx="8382001" cy="266700"/>
          </a:xfrm>
        </p:spPr>
        <p:txBody>
          <a:bodyPr/>
          <a:lstStyle>
            <a:lvl1pPr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8354" y="624840"/>
            <a:ext cx="8382001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300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00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54" y="1330854"/>
            <a:ext cx="4192323" cy="4573323"/>
          </a:xfrm>
        </p:spPr>
        <p:txBody>
          <a:bodyPr rIns="15239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570677" y="1330854"/>
            <a:ext cx="4189677" cy="4573323"/>
          </a:xfrm>
        </p:spPr>
        <p:txBody>
          <a:bodyPr rIns="15239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6048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econdary_Blank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588" y="0"/>
            <a:ext cx="9145588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2750" y="304800"/>
            <a:ext cx="82740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2750" y="1219200"/>
            <a:ext cx="82740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65A4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65A4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65A4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65A4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171450" indent="-1714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15938" indent="-2301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800100" indent="-1698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082675" indent="-16827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+mn-cs"/>
        </a:defRPr>
      </a:lvl4pPr>
      <a:lvl5pPr marL="1374775" indent="-171450" algn="l" rtl="0" eaLnBrk="0" fontAlgn="base" hangingPunct="0">
        <a:spcBef>
          <a:spcPct val="20000"/>
        </a:spcBef>
        <a:spcAft>
          <a:spcPct val="0"/>
        </a:spcAft>
        <a:buFont typeface="Times" pitchFamily="18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1831975" indent="-17145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289175" indent="-17145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2746375" indent="-17145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203575" indent="-17145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Pacemaker basics part 3 and troubleshooting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5105400"/>
            <a:ext cx="4419600" cy="1295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Dr Suresh S</a:t>
            </a:r>
          </a:p>
          <a:p>
            <a:r>
              <a:rPr lang="en-US" dirty="0" smtClean="0"/>
              <a:t>Senior resident </a:t>
            </a:r>
          </a:p>
          <a:p>
            <a:r>
              <a:rPr lang="en-US" dirty="0" smtClean="0"/>
              <a:t>Calicut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14800"/>
            <a:ext cx="29908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Sensor mediated tachycardia induced by interference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SMT induced by interference is caused by lack of specificity of the sensor to discriminate between interference from the appropriate sensor indicated changes. </a:t>
            </a:r>
          </a:p>
          <a:p>
            <a:r>
              <a:rPr lang="en-US" dirty="0" smtClean="0"/>
              <a:t>When interference stops or is eliminated, normal pacemaker function is restored. </a:t>
            </a:r>
          </a:p>
          <a:p>
            <a:r>
              <a:rPr lang="en-US" dirty="0" smtClean="0"/>
              <a:t>SMTs related to interference have been reported for activity, temperature and respiration sensors.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Sensor Mediated Tachycardia induced by positive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secondary reaction to the pacemaker stimulus (e.g. muscle twitching) is detected by the sensor thus increasing the pacing rate.</a:t>
            </a:r>
          </a:p>
          <a:p>
            <a:r>
              <a:rPr lang="en-US" dirty="0" smtClean="0"/>
              <a:t>Pacing rate can rise to the programmed upper rate.</a:t>
            </a:r>
          </a:p>
          <a:p>
            <a:r>
              <a:rPr lang="en-US" dirty="0" smtClean="0"/>
              <a:t> Positive feedback SMT is usually sustained but is easily terminated and prevented by reprogramming the pacing system. </a:t>
            </a:r>
          </a:p>
          <a:p>
            <a:r>
              <a:rPr lang="en-US" dirty="0" smtClean="0"/>
              <a:t>SMTs due to a positive feedback mechanism have been described for activity, QT and temperature pacemakers.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Pacemaker Circus Movement Tachycardia (PCMT)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pacemaker circus movement tachycardia (PCMT) is an artificial reentry tachycardia in which the retrograde limb of the circuit is provided by the </a:t>
            </a:r>
            <a:r>
              <a:rPr lang="en-US" dirty="0" err="1" smtClean="0"/>
              <a:t>atrioventricular</a:t>
            </a:r>
            <a:r>
              <a:rPr lang="en-US" dirty="0" smtClean="0"/>
              <a:t> (A-V) node or accessory pathway , while the </a:t>
            </a:r>
            <a:r>
              <a:rPr lang="en-US" dirty="0" err="1" smtClean="0"/>
              <a:t>anterograde</a:t>
            </a:r>
            <a:r>
              <a:rPr lang="en-US" dirty="0" smtClean="0"/>
              <a:t> limb is by way of synchronization of the pacemaker.</a:t>
            </a:r>
          </a:p>
          <a:p>
            <a:r>
              <a:rPr lang="en-US" dirty="0" smtClean="0"/>
              <a:t>pacemaker mediated or endless loop </a:t>
            </a:r>
            <a:r>
              <a:rPr lang="en-US" dirty="0" err="1" smtClean="0"/>
              <a:t>tachycardias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4100" t="20833" r="9810" b="11458"/>
          <a:stretch>
            <a:fillRect/>
          </a:stretch>
        </p:blipFill>
        <p:spPr bwMode="auto">
          <a:xfrm>
            <a:off x="304799" y="1524000"/>
            <a:ext cx="861646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PCMT can occur in every pacing system with</a:t>
            </a:r>
            <a:r>
              <a:rPr lang="en-US" b="1" dirty="0" smtClean="0"/>
              <a:t> </a:t>
            </a:r>
            <a:r>
              <a:rPr lang="en-US" b="1" dirty="0" err="1" smtClean="0"/>
              <a:t>atrial</a:t>
            </a:r>
            <a:r>
              <a:rPr lang="en-US" b="1" dirty="0" smtClean="0"/>
              <a:t> synchronous ventricular stimulation  possibilities </a:t>
            </a:r>
            <a:r>
              <a:rPr lang="en-US" dirty="0" smtClean="0"/>
              <a:t>(VAT, VDD, DDD), but clinical relevance became obvious with the introduction of DDD pacemakers with short non-programmable post ventricular </a:t>
            </a:r>
            <a:r>
              <a:rPr lang="en-US" dirty="0" err="1" smtClean="0"/>
              <a:t>atrial</a:t>
            </a:r>
            <a:r>
              <a:rPr lang="en-US" dirty="0" smtClean="0"/>
              <a:t> refractory periods. </a:t>
            </a:r>
          </a:p>
          <a:p>
            <a:r>
              <a:rPr lang="en-US" dirty="0" smtClean="0"/>
              <a:t>A prerequisite for initiation of PCMT is </a:t>
            </a:r>
            <a:r>
              <a:rPr lang="en-US" dirty="0" err="1" smtClean="0"/>
              <a:t>ventriculo-atrial</a:t>
            </a:r>
            <a:r>
              <a:rPr lang="en-US" dirty="0" smtClean="0"/>
              <a:t> (VA) conduction, which is present in 68% of patients with normal A-V conduction and even in 44% of patients with abnormal A-V conduction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If stimulated ventricular depolarization is preceded by </a:t>
            </a:r>
            <a:r>
              <a:rPr lang="en-US" dirty="0" err="1" smtClean="0"/>
              <a:t>atrial</a:t>
            </a:r>
            <a:r>
              <a:rPr lang="en-US" dirty="0" smtClean="0"/>
              <a:t> depolarization, V-A conduction is not likely to occur, as the </a:t>
            </a:r>
            <a:r>
              <a:rPr lang="en-US" dirty="0" err="1" smtClean="0"/>
              <a:t>atrial</a:t>
            </a:r>
            <a:r>
              <a:rPr lang="en-US" dirty="0" smtClean="0"/>
              <a:t> activity will have depolarized part of the retrograde pathway, thereby causing refractoriness. </a:t>
            </a:r>
          </a:p>
          <a:p>
            <a:r>
              <a:rPr lang="en-US" dirty="0" smtClean="0"/>
              <a:t>If however the </a:t>
            </a:r>
            <a:r>
              <a:rPr lang="en-US" dirty="0" err="1" smtClean="0"/>
              <a:t>atrial</a:t>
            </a:r>
            <a:r>
              <a:rPr lang="en-US" dirty="0" smtClean="0"/>
              <a:t> events and the paced ventricular events are sufficiently separated, so that the retrograde pathway is no longer refractory, V-A conduction and PCMT may result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circumstances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1. Ventricular premature beats</a:t>
            </a:r>
          </a:p>
          <a:p>
            <a:pPr>
              <a:buNone/>
            </a:pPr>
            <a:r>
              <a:rPr lang="en-US" dirty="0" smtClean="0"/>
              <a:t>2. </a:t>
            </a:r>
            <a:r>
              <a:rPr lang="en-US" dirty="0" err="1" smtClean="0"/>
              <a:t>Atrial</a:t>
            </a:r>
            <a:r>
              <a:rPr lang="en-US" dirty="0" smtClean="0"/>
              <a:t> premature beats, which prolong A V interval significantly</a:t>
            </a:r>
          </a:p>
          <a:p>
            <a:pPr>
              <a:buNone/>
            </a:pPr>
            <a:r>
              <a:rPr lang="en-US" dirty="0" smtClean="0"/>
              <a:t>3. </a:t>
            </a:r>
            <a:r>
              <a:rPr lang="en-US" dirty="0" err="1" smtClean="0"/>
              <a:t>Wenckebach</a:t>
            </a:r>
            <a:r>
              <a:rPr lang="en-US" dirty="0" smtClean="0"/>
              <a:t> upper rate </a:t>
            </a:r>
            <a:r>
              <a:rPr lang="en-US" dirty="0" err="1" smtClean="0"/>
              <a:t>behaviour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4. Artificial triggering in the </a:t>
            </a:r>
            <a:r>
              <a:rPr lang="en-US" dirty="0" err="1" smtClean="0"/>
              <a:t>atrial</a:t>
            </a:r>
            <a:r>
              <a:rPr lang="en-US" dirty="0" smtClean="0"/>
              <a:t> channel (e.g., </a:t>
            </a:r>
            <a:r>
              <a:rPr lang="en-US" dirty="0" err="1" smtClean="0"/>
              <a:t>myopotentials</a:t>
            </a:r>
            <a:r>
              <a:rPr lang="en-US" dirty="0" smtClean="0"/>
              <a:t>, chest wall stimulation magnet application)</a:t>
            </a:r>
          </a:p>
          <a:p>
            <a:pPr>
              <a:buNone/>
            </a:pPr>
            <a:r>
              <a:rPr lang="en-US" i="1" dirty="0" smtClean="0"/>
              <a:t>5. Loss of capture in the </a:t>
            </a:r>
            <a:r>
              <a:rPr lang="en-US" i="1" dirty="0" err="1" smtClean="0"/>
              <a:t>atrial</a:t>
            </a:r>
            <a:r>
              <a:rPr lang="en-US" i="1" dirty="0" smtClean="0"/>
              <a:t> channel </a:t>
            </a:r>
          </a:p>
          <a:p>
            <a:pPr>
              <a:buNone/>
            </a:pPr>
            <a:r>
              <a:rPr lang="en-US" dirty="0" smtClean="0"/>
              <a:t>6. </a:t>
            </a:r>
            <a:r>
              <a:rPr lang="en-US" dirty="0" err="1" smtClean="0"/>
              <a:t>Atrial</a:t>
            </a:r>
            <a:r>
              <a:rPr lang="en-US" dirty="0" smtClean="0"/>
              <a:t> </a:t>
            </a:r>
            <a:r>
              <a:rPr lang="en-US" dirty="0" err="1" smtClean="0"/>
              <a:t>undersensing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7. Rate smoothing </a:t>
            </a:r>
          </a:p>
          <a:p>
            <a:pPr>
              <a:buNone/>
            </a:pPr>
            <a:r>
              <a:rPr lang="en-US" dirty="0" smtClean="0"/>
              <a:t>8. Fall back mode (in VVI mode)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74050" cy="685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Consequence of </a:t>
            </a:r>
            <a:r>
              <a:rPr lang="en-US" altLang="en-US" dirty="0" err="1" smtClean="0"/>
              <a:t>Atrial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Undersensing</a:t>
            </a:r>
            <a:endParaRPr lang="en-US" altLang="en-US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Programming information: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DDD 60–120 bpm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PAC: 150 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SAV: 120 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PVARP: 310 ms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mtClean="0"/>
          </a:p>
          <a:p>
            <a:pPr lvl="1" eaLnBrk="1" hangingPunct="1">
              <a:lnSpc>
                <a:spcPct val="90000"/>
              </a:lnSpc>
            </a:pPr>
            <a:endParaRPr lang="en-US" altLang="en-US" smtClean="0"/>
          </a:p>
          <a:p>
            <a:pPr lvl="1" eaLnBrk="1" hangingPunct="1">
              <a:lnSpc>
                <a:spcPct val="90000"/>
              </a:lnSpc>
            </a:pPr>
            <a:endParaRPr lang="en-US" altLang="en-US" smtClean="0"/>
          </a:p>
          <a:p>
            <a:pPr lvl="1"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PMT (pacemaker mediated tachycardia) caused by atrial undersensing and retrograde conduction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The abrupt onset is one hallmark of PMT</a:t>
            </a:r>
          </a:p>
        </p:txBody>
      </p:sp>
      <p:pic>
        <p:nvPicPr>
          <p:cNvPr id="45060" name="Picture 4" descr="PMT_onset_04"/>
          <p:cNvPicPr>
            <a:picLocks noChangeAspect="1" noChangeArrowheads="1"/>
          </p:cNvPicPr>
          <p:nvPr/>
        </p:nvPicPr>
        <p:blipFill>
          <a:blip r:embed="rId3"/>
          <a:srcRect l="21356"/>
          <a:stretch>
            <a:fillRect/>
          </a:stretch>
        </p:blipFill>
        <p:spPr bwMode="auto">
          <a:xfrm>
            <a:off x="152400" y="3048000"/>
            <a:ext cx="88392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Management of PCMT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Divided into preventing the onset of tachycardia or the termination of tachycardia. </a:t>
            </a:r>
          </a:p>
          <a:p>
            <a:r>
              <a:rPr lang="en-US" dirty="0" smtClean="0"/>
              <a:t> Preventing the onset of PCMT is based on ignorance of the </a:t>
            </a:r>
            <a:r>
              <a:rPr lang="en-US" dirty="0" err="1" smtClean="0"/>
              <a:t>retrogradely</a:t>
            </a:r>
            <a:r>
              <a:rPr lang="en-US" dirty="0" smtClean="0"/>
              <a:t> conducted P wave.</a:t>
            </a:r>
          </a:p>
          <a:p>
            <a:r>
              <a:rPr lang="en-US" dirty="0" smtClean="0"/>
              <a:t> A number of the programmable parameters can be used for prevention but they often are associated with a limitation of the upper rate behavior of the pacing system.</a:t>
            </a:r>
          </a:p>
          <a:p>
            <a:endParaRPr lang="en-US" dirty="0" smtClean="0"/>
          </a:p>
          <a:p>
            <a:r>
              <a:rPr lang="en-US" dirty="0" smtClean="0"/>
              <a:t>Termination is achieved by recognition of tachycardia followed by an interruption of </a:t>
            </a:r>
            <a:r>
              <a:rPr lang="en-US" dirty="0" err="1" smtClean="0"/>
              <a:t>atrial</a:t>
            </a:r>
            <a:r>
              <a:rPr lang="en-US" dirty="0" smtClean="0"/>
              <a:t> sensing for one cycle. </a:t>
            </a:r>
          </a:p>
          <a:p>
            <a:r>
              <a:rPr lang="en-US" dirty="0" smtClean="0"/>
              <a:t>Several algorithms are developed for recognition of PCMT.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5399088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2438400" y="5399088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5399088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2438400" y="5399088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5530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b="1" dirty="0" smtClean="0"/>
              <a:t> PMT Intervention</a:t>
            </a:r>
          </a:p>
        </p:txBody>
      </p:sp>
      <p:sp>
        <p:nvSpPr>
          <p:cNvPr id="5530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7200" y="1036637"/>
            <a:ext cx="8229600" cy="4525963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 smtClean="0"/>
              <a:t>Designed to interrupt a Pacemaker-Mediated Tachycardia</a:t>
            </a:r>
          </a:p>
          <a:p>
            <a:pPr eaLnBrk="1" hangingPunct="1">
              <a:buFontTx/>
              <a:buNone/>
            </a:pPr>
            <a:endParaRPr lang="en-US" altLang="en-US" dirty="0" smtClean="0"/>
          </a:p>
          <a:p>
            <a:pPr eaLnBrk="1" hangingPunct="1">
              <a:buFontTx/>
              <a:buNone/>
            </a:pPr>
            <a:r>
              <a:rPr lang="en-US" altLang="en-US" dirty="0" smtClean="0"/>
              <a:t> </a:t>
            </a:r>
          </a:p>
        </p:txBody>
      </p:sp>
      <p:graphicFrame>
        <p:nvGraphicFramePr>
          <p:cNvPr id="55304" name="Object 10"/>
          <p:cNvGraphicFramePr>
            <a:graphicFrameLocks/>
          </p:cNvGraphicFramePr>
          <p:nvPr/>
        </p:nvGraphicFramePr>
        <p:xfrm>
          <a:off x="381000" y="1981200"/>
          <a:ext cx="8077200" cy="3848100"/>
        </p:xfrm>
        <a:graphic>
          <a:graphicData uri="http://schemas.openxmlformats.org/presentationml/2006/ole">
            <p:oleObj spid="_x0000_s19458" name="Bitmap Image" r:id="rId4" imgW="4915044" imgH="2345962" progId="PBrush">
              <p:embed/>
            </p:oleObj>
          </a:graphicData>
        </a:graphic>
      </p:graphicFrame>
      <p:sp>
        <p:nvSpPr>
          <p:cNvPr id="55305" name="Rectangle 11"/>
          <p:cNvSpPr>
            <a:spLocks noChangeArrowheads="1"/>
          </p:cNvSpPr>
          <p:nvPr/>
        </p:nvSpPr>
        <p:spPr bwMode="auto">
          <a:xfrm>
            <a:off x="1143000" y="5930900"/>
            <a:ext cx="21431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/>
              <a:t>DDD / 60 / 120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Pacemaker Tachycardia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Non-physiological tachycardia in which the pacemaker plays an essential role in initiating and sustaining the tachycardia.</a:t>
            </a:r>
          </a:p>
          <a:p>
            <a:pPr>
              <a:buNone/>
            </a:pPr>
            <a:r>
              <a:rPr lang="en-US" dirty="0" smtClean="0"/>
              <a:t>I. Runaway pacemaker.</a:t>
            </a:r>
          </a:p>
          <a:p>
            <a:pPr>
              <a:buNone/>
            </a:pPr>
            <a:r>
              <a:rPr lang="en-US" dirty="0" smtClean="0"/>
              <a:t>II. Sensor mediated tachycardia.</a:t>
            </a:r>
          </a:p>
          <a:p>
            <a:pPr>
              <a:buNone/>
            </a:pPr>
            <a:r>
              <a:rPr lang="en-US" dirty="0" smtClean="0"/>
              <a:t>III. Pacemaker circus movement tachycardia.</a:t>
            </a:r>
          </a:p>
          <a:p>
            <a:pPr>
              <a:buNone/>
            </a:pPr>
            <a:r>
              <a:rPr lang="en-US" dirty="0" smtClean="0"/>
              <a:t>IV. Timer related tachycardia.</a:t>
            </a:r>
          </a:p>
          <a:p>
            <a:pPr>
              <a:buNone/>
            </a:pPr>
            <a:r>
              <a:rPr lang="en-US" dirty="0" smtClean="0"/>
              <a:t>V. Pacemaker synchronization to </a:t>
            </a:r>
            <a:r>
              <a:rPr lang="en-US" dirty="0" err="1" smtClean="0"/>
              <a:t>supraventricular</a:t>
            </a:r>
            <a:r>
              <a:rPr lang="en-US" dirty="0" smtClean="0"/>
              <a:t> tachycardia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Post ventricular </a:t>
            </a:r>
            <a:r>
              <a:rPr lang="en-US" b="1" dirty="0" err="1" smtClean="0"/>
              <a:t>atrial</a:t>
            </a:r>
            <a:r>
              <a:rPr lang="en-US" b="1" dirty="0" smtClean="0"/>
              <a:t> refractory period (PVARP)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An effective way of preventing PCMT is by programming an appropriately long PVARP, thus ignoring the retrograde P-wave.</a:t>
            </a:r>
          </a:p>
          <a:p>
            <a:r>
              <a:rPr lang="en-US" dirty="0" smtClean="0"/>
              <a:t> It will be clear that the length of PVARP, in order to give sufficient protection against PCMT, has to be longer than the VA conduction interval.</a:t>
            </a:r>
          </a:p>
          <a:p>
            <a:r>
              <a:rPr lang="en-US" dirty="0" smtClean="0"/>
              <a:t>PCMTs with relatively short VA intervals are easily controlled by programming an appropriately long PV ARP without affecting the upper tracking rate adversely by induction of 2:1 A V block.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Long PV ARP required for a long VA conduction interval, will adversely affect the upper tracking rate.</a:t>
            </a:r>
          </a:p>
          <a:p>
            <a:r>
              <a:rPr lang="en-US" dirty="0" smtClean="0"/>
              <a:t> The upper tracking rate is determined by the total </a:t>
            </a:r>
            <a:r>
              <a:rPr lang="en-US" dirty="0" err="1" smtClean="0"/>
              <a:t>atrial</a:t>
            </a:r>
            <a:r>
              <a:rPr lang="en-US" dirty="0" smtClean="0"/>
              <a:t> refractory period (T ARP), sum of PVARP and the programmed AV </a:t>
            </a:r>
            <a:r>
              <a:rPr lang="en-US" dirty="0" err="1" smtClean="0"/>
              <a:t>intervaL</a:t>
            </a:r>
            <a:endParaRPr lang="en-US" dirty="0" smtClean="0"/>
          </a:p>
          <a:p>
            <a:r>
              <a:rPr lang="en-US" dirty="0" smtClean="0"/>
              <a:t> If the P-P interval is shorter than TARP, every second P wave will not be sensed, resulting in 2:1 A V block.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Ventricular Premature Beats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Automatic extension of PV ARP after a ventricular premature beat (VPB) has made a major contribution to the prevention of PCMTs </a:t>
            </a:r>
            <a:r>
              <a:rPr lang="en-US" dirty="0" err="1" smtClean="0"/>
              <a:t>intiated</a:t>
            </a:r>
            <a:r>
              <a:rPr lang="en-US" dirty="0" smtClean="0"/>
              <a:t> by VPBs. </a:t>
            </a:r>
          </a:p>
          <a:p>
            <a:r>
              <a:rPr lang="en-US" dirty="0" smtClean="0"/>
              <a:t>Initially some pacemakers reverted to DVI mode upon detection of a VPB.</a:t>
            </a:r>
          </a:p>
          <a:p>
            <a:r>
              <a:rPr lang="en-US" dirty="0" smtClean="0"/>
              <a:t> However, PCMTs can still occasionally be initiated by the DVI mode after the VPB.</a:t>
            </a:r>
          </a:p>
          <a:p>
            <a:r>
              <a:rPr lang="en-US" dirty="0" smtClean="0"/>
              <a:t> If the </a:t>
            </a:r>
            <a:r>
              <a:rPr lang="en-US" dirty="0" err="1" smtClean="0"/>
              <a:t>atrial</a:t>
            </a:r>
            <a:r>
              <a:rPr lang="en-US" dirty="0" smtClean="0"/>
              <a:t> stimulus of the temporary DVI mode occurs during the refractory period of the </a:t>
            </a:r>
            <a:r>
              <a:rPr lang="en-US" dirty="0" err="1" smtClean="0"/>
              <a:t>atrial</a:t>
            </a:r>
            <a:r>
              <a:rPr lang="en-US" dirty="0" smtClean="0"/>
              <a:t> tissue following a preceding sinus P wave, the ventricular paced event is now able to conduct </a:t>
            </a:r>
            <a:r>
              <a:rPr lang="en-US" dirty="0" err="1" smtClean="0"/>
              <a:t>retrogradely</a:t>
            </a:r>
            <a:r>
              <a:rPr lang="en-US" dirty="0" smtClean="0"/>
              <a:t> to the atrium.</a:t>
            </a:r>
          </a:p>
          <a:p>
            <a:r>
              <a:rPr lang="en-US" dirty="0" smtClean="0"/>
              <a:t> A DDD escape mode after a VPB with an extended </a:t>
            </a:r>
            <a:r>
              <a:rPr lang="en-US" dirty="0" err="1" smtClean="0"/>
              <a:t>atrial</a:t>
            </a:r>
            <a:r>
              <a:rPr lang="en-US" dirty="0" smtClean="0"/>
              <a:t> refractory period is therefore a better option.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54277" name="Rectangle 6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54278" name="Rectangle 7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54279" name="Rectangle 8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54280" name="Rectangle 9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eaLnBrk="1" hangingPunct="1"/>
            <a:r>
              <a:rPr lang="en-US" altLang="en-US" b="1" dirty="0" smtClean="0"/>
              <a:t> PVC Response</a:t>
            </a:r>
          </a:p>
        </p:txBody>
      </p:sp>
      <p:sp>
        <p:nvSpPr>
          <p:cNvPr id="54281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Designed to prevent sensing of retrograde P-waves, when they happen due to a PVC</a:t>
            </a:r>
          </a:p>
        </p:txBody>
      </p:sp>
      <p:pic>
        <p:nvPicPr>
          <p:cNvPr id="54282" name="Picture 10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133600"/>
            <a:ext cx="7048500" cy="4160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 l="18741" t="21875" r="25037" b="19885"/>
          <a:stretch>
            <a:fillRect/>
          </a:stretch>
        </p:blipFill>
        <p:spPr bwMode="auto">
          <a:xfrm>
            <a:off x="247135" y="304800"/>
            <a:ext cx="889686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/>
          <a:srcRect l="18741" t="41667" r="25037" b="6250"/>
          <a:stretch>
            <a:fillRect/>
          </a:stretch>
        </p:blipFill>
        <p:spPr bwMode="auto">
          <a:xfrm>
            <a:off x="-76200" y="914400"/>
            <a:ext cx="921715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Pacemaker synchronization to </a:t>
            </a:r>
            <a:r>
              <a:rPr lang="en-US" b="1" dirty="0" err="1" smtClean="0"/>
              <a:t>supraventricular</a:t>
            </a:r>
            <a:r>
              <a:rPr lang="en-US" b="1" dirty="0" smtClean="0"/>
              <a:t> tachycardia.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 smtClean="0"/>
              <a:t>Atrial</a:t>
            </a:r>
            <a:r>
              <a:rPr lang="en-US" dirty="0" smtClean="0"/>
              <a:t> </a:t>
            </a:r>
            <a:r>
              <a:rPr lang="en-US" dirty="0" err="1" smtClean="0"/>
              <a:t>tachyarrhythmias</a:t>
            </a:r>
            <a:r>
              <a:rPr lang="en-US" dirty="0" smtClean="0"/>
              <a:t> like </a:t>
            </a:r>
            <a:r>
              <a:rPr lang="en-US" dirty="0" err="1" smtClean="0"/>
              <a:t>atrial</a:t>
            </a:r>
            <a:r>
              <a:rPr lang="en-US" dirty="0" smtClean="0"/>
              <a:t> flutter/fibrillation (AF) preclude the use </a:t>
            </a:r>
            <a:r>
              <a:rPr lang="en-US" dirty="0" err="1" smtClean="0"/>
              <a:t>ofDDD</a:t>
            </a:r>
            <a:r>
              <a:rPr lang="en-US" dirty="0" smtClean="0"/>
              <a:t> pacing since the device synchronizes ventricular stimuli to the sensed </a:t>
            </a:r>
            <a:r>
              <a:rPr lang="en-US" dirty="0" err="1" smtClean="0"/>
              <a:t>atrial</a:t>
            </a:r>
            <a:r>
              <a:rPr lang="en-US" dirty="0" smtClean="0"/>
              <a:t> tachyarrhythmia.</a:t>
            </a:r>
          </a:p>
          <a:p>
            <a:r>
              <a:rPr lang="en-US" dirty="0" smtClean="0"/>
              <a:t>The incidence of </a:t>
            </a:r>
            <a:r>
              <a:rPr lang="en-US" dirty="0" err="1" smtClean="0"/>
              <a:t>atrial</a:t>
            </a:r>
            <a:r>
              <a:rPr lang="en-US" dirty="0" smtClean="0"/>
              <a:t> fibrillation after implantation of a DDD pacemaker varies from 5.6 to 9.8%  even in the absence of a previous history of </a:t>
            </a:r>
            <a:r>
              <a:rPr lang="en-US" dirty="0" err="1" smtClean="0"/>
              <a:t>atrial</a:t>
            </a:r>
            <a:r>
              <a:rPr lang="en-US" dirty="0" smtClean="0"/>
              <a:t> fibrillation. </a:t>
            </a:r>
          </a:p>
          <a:p>
            <a:r>
              <a:rPr lang="en-US" dirty="0" smtClean="0"/>
              <a:t>Onset of </a:t>
            </a:r>
            <a:r>
              <a:rPr lang="en-US" dirty="0" err="1" smtClean="0"/>
              <a:t>atrial</a:t>
            </a:r>
            <a:r>
              <a:rPr lang="en-US" dirty="0" smtClean="0"/>
              <a:t> fibrillation </a:t>
            </a:r>
            <a:r>
              <a:rPr lang="en-US" dirty="0" err="1" smtClean="0"/>
              <a:t>afte</a:t>
            </a:r>
            <a:r>
              <a:rPr lang="en-US" dirty="0" smtClean="0"/>
              <a:t> implantation of a pacemaker which synchronizes ventricular stimuli to sensed </a:t>
            </a:r>
            <a:r>
              <a:rPr lang="en-US" dirty="0" err="1" smtClean="0"/>
              <a:t>atrial</a:t>
            </a:r>
            <a:r>
              <a:rPr lang="en-US" dirty="0" smtClean="0"/>
              <a:t> events may result in an inappropriate ventricular pacing response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6984" t="18750" r="16252" b="14583"/>
          <a:stretch>
            <a:fillRect/>
          </a:stretch>
        </p:blipFill>
        <p:spPr bwMode="auto">
          <a:xfrm>
            <a:off x="228600" y="914400"/>
            <a:ext cx="868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 l="14861" t="14583" r="42972" b="6250"/>
          <a:stretch>
            <a:fillRect/>
          </a:stretch>
        </p:blipFill>
        <p:spPr bwMode="auto">
          <a:xfrm>
            <a:off x="0" y="457200"/>
            <a:ext cx="526983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 l="14861" t="42708" r="48829" b="3125"/>
          <a:stretch>
            <a:fillRect/>
          </a:stretch>
        </p:blipFill>
        <p:spPr bwMode="auto">
          <a:xfrm>
            <a:off x="4648200" y="801328"/>
            <a:ext cx="4495800" cy="377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813" t="11458" r="12152" b="2083"/>
          <a:stretch>
            <a:fillRect/>
          </a:stretch>
        </p:blipFill>
        <p:spPr bwMode="auto">
          <a:xfrm>
            <a:off x="76200" y="533400"/>
            <a:ext cx="892090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Runaway pacemaker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pacemaker malfunction resulting in an inappropriately fast pacing rate (100 to 2100 </a:t>
            </a:r>
            <a:r>
              <a:rPr lang="en-US" dirty="0" err="1" smtClean="0"/>
              <a:t>ppm</a:t>
            </a:r>
            <a:r>
              <a:rPr lang="en-US" dirty="0" smtClean="0"/>
              <a:t> has been reported).</a:t>
            </a:r>
          </a:p>
          <a:p>
            <a:r>
              <a:rPr lang="en-US" dirty="0" smtClean="0"/>
              <a:t>unpredictable, can be intermittent</a:t>
            </a:r>
          </a:p>
          <a:p>
            <a:r>
              <a:rPr lang="en-US" dirty="0" smtClean="0"/>
              <a:t>represents a medical emergency with removal of the pulse generator</a:t>
            </a:r>
          </a:p>
          <a:p>
            <a:r>
              <a:rPr lang="en-US" dirty="0" smtClean="0"/>
              <a:t>reports were published before 1980</a:t>
            </a:r>
          </a:p>
          <a:p>
            <a:r>
              <a:rPr lang="en-US" dirty="0" smtClean="0"/>
              <a:t>two categories of runaway pacemakers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7613" t="10417" r="9810" b="2083"/>
          <a:stretch>
            <a:fillRect/>
          </a:stretch>
        </p:blipFill>
        <p:spPr bwMode="auto">
          <a:xfrm>
            <a:off x="0" y="967900"/>
            <a:ext cx="8991600" cy="535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2600" y="76200"/>
            <a:ext cx="5867400" cy="6553200"/>
            <a:chOff x="1752600" y="0"/>
            <a:chExt cx="6400800" cy="8801100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/>
            <a:srcRect l="16398" t="23958" r="44949" b="6250"/>
            <a:stretch>
              <a:fillRect/>
            </a:stretch>
          </p:blipFill>
          <p:spPr bwMode="auto">
            <a:xfrm>
              <a:off x="1981200" y="0"/>
              <a:ext cx="5029200" cy="510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/>
            <a:srcRect l="14861" t="31250" r="35944" b="15625"/>
            <a:stretch>
              <a:fillRect/>
            </a:stretch>
          </p:blipFill>
          <p:spPr bwMode="auto">
            <a:xfrm>
              <a:off x="1752600" y="4914900"/>
              <a:ext cx="64008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05008"/>
            <a:ext cx="9448800" cy="5386192"/>
            <a:chOff x="0" y="405008"/>
            <a:chExt cx="9448800" cy="5386192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/>
            <a:srcRect l="2928" t="9375" r="11567" b="1042"/>
            <a:stretch>
              <a:fillRect/>
            </a:stretch>
          </p:blipFill>
          <p:spPr bwMode="auto">
            <a:xfrm>
              <a:off x="0" y="405008"/>
              <a:ext cx="9144000" cy="5386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Rectangle 2"/>
            <p:cNvSpPr/>
            <p:nvPr/>
          </p:nvSpPr>
          <p:spPr>
            <a:xfrm>
              <a:off x="0" y="4267200"/>
              <a:ext cx="990600" cy="1143000"/>
            </a:xfrm>
            <a:prstGeom prst="rect">
              <a:avLst/>
            </a:prstGeom>
            <a:solidFill>
              <a:srgbClr val="26C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305800" y="4191000"/>
              <a:ext cx="1143000" cy="1600200"/>
            </a:xfrm>
            <a:prstGeom prst="rect">
              <a:avLst/>
            </a:prstGeom>
            <a:solidFill>
              <a:srgbClr val="26C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16398" t="11458" r="20937" b="1042"/>
          <a:stretch>
            <a:fillRect/>
          </a:stretch>
        </p:blipFill>
        <p:spPr bwMode="auto">
          <a:xfrm>
            <a:off x="228600" y="0"/>
            <a:ext cx="8153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15813" t="11458" r="19180" b="2083"/>
          <a:stretch>
            <a:fillRect/>
          </a:stretch>
        </p:blipFill>
        <p:spPr bwMode="auto">
          <a:xfrm>
            <a:off x="228600" y="76200"/>
            <a:ext cx="8458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15813" t="11458" r="19766" b="1042"/>
          <a:stretch>
            <a:fillRect/>
          </a:stretch>
        </p:blipFill>
        <p:spPr bwMode="auto">
          <a:xfrm>
            <a:off x="457200" y="152400"/>
            <a:ext cx="838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6398" t="12500" r="19766" b="1042"/>
          <a:stretch>
            <a:fillRect/>
          </a:stretch>
        </p:blipFill>
        <p:spPr bwMode="auto">
          <a:xfrm>
            <a:off x="609600" y="304800"/>
            <a:ext cx="8305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15813" t="11458" r="19180" b="2083"/>
          <a:stretch>
            <a:fillRect/>
          </a:stretch>
        </p:blipFill>
        <p:spPr bwMode="auto">
          <a:xfrm>
            <a:off x="457200" y="152400"/>
            <a:ext cx="8458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16398" t="12500" r="20937" b="3125"/>
          <a:stretch>
            <a:fillRect/>
          </a:stretch>
        </p:blipFill>
        <p:spPr bwMode="auto">
          <a:xfrm>
            <a:off x="533400" y="304800"/>
            <a:ext cx="8153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271" t="12500" r="7467" b="2083"/>
          <a:stretch>
            <a:fillRect/>
          </a:stretch>
        </p:blipFill>
        <p:spPr bwMode="auto">
          <a:xfrm>
            <a:off x="67837" y="1143000"/>
            <a:ext cx="89999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16984" t="11458" r="20351" b="3125"/>
          <a:stretch>
            <a:fillRect/>
          </a:stretch>
        </p:blipFill>
        <p:spPr bwMode="auto">
          <a:xfrm>
            <a:off x="762000" y="228600"/>
            <a:ext cx="8153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16398" t="11458" r="20351" b="3125"/>
          <a:stretch>
            <a:fillRect/>
          </a:stretch>
        </p:blipFill>
        <p:spPr bwMode="auto">
          <a:xfrm>
            <a:off x="914400" y="0"/>
            <a:ext cx="822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5813" t="11458" r="19180" b="2083"/>
          <a:stretch>
            <a:fillRect/>
          </a:stretch>
        </p:blipFill>
        <p:spPr bwMode="auto">
          <a:xfrm>
            <a:off x="381000" y="228600"/>
            <a:ext cx="8458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15813" t="12500" r="20937" b="6250"/>
          <a:stretch>
            <a:fillRect/>
          </a:stretch>
        </p:blipFill>
        <p:spPr bwMode="auto">
          <a:xfrm>
            <a:off x="609600" y="304800"/>
            <a:ext cx="8229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15813" t="12500" r="19180" b="3125"/>
          <a:stretch>
            <a:fillRect/>
          </a:stretch>
        </p:blipFill>
        <p:spPr bwMode="auto">
          <a:xfrm>
            <a:off x="685800" y="228600"/>
            <a:ext cx="8458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16398" t="11458" r="18594" b="1042"/>
          <a:stretch>
            <a:fillRect/>
          </a:stretch>
        </p:blipFill>
        <p:spPr bwMode="auto">
          <a:xfrm>
            <a:off x="457200" y="152400"/>
            <a:ext cx="8458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16398" t="11458" r="19180" b="1042"/>
          <a:stretch>
            <a:fillRect/>
          </a:stretch>
        </p:blipFill>
        <p:spPr bwMode="auto">
          <a:xfrm>
            <a:off x="381000" y="152400"/>
            <a:ext cx="838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74050" cy="685800"/>
          </a:xfrm>
        </p:spPr>
        <p:txBody>
          <a:bodyPr/>
          <a:lstStyle/>
          <a:p>
            <a:r>
              <a:rPr lang="en-US" altLang="en-US" smtClean="0"/>
              <a:t>Troubleshooting Tools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524000"/>
            <a:ext cx="4083050" cy="4114800"/>
          </a:xfrm>
          <a:ln w="38100">
            <a:solidFill>
              <a:srgbClr val="0099FF"/>
            </a:solidFill>
          </a:ln>
        </p:spPr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endParaRPr lang="en-US" altLang="en-US" sz="100" smtClean="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en-US" sz="1800" smtClean="0"/>
              <a:t>Patient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en-US" sz="1800" smtClean="0"/>
              <a:t>Patient’s Chart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en-US" sz="1800" smtClean="0"/>
              <a:t>Patient registration card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en-US" sz="1800" smtClean="0"/>
              <a:t>Calipers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en-US" sz="1800" smtClean="0"/>
              <a:t>Magnet 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en-US" sz="1800" smtClean="0"/>
              <a:t>12 Lead ECG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en-US" sz="1800" smtClean="0"/>
              <a:t>Technical Services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en-US" sz="1800" smtClean="0"/>
              <a:t>Pacing Encyclopedia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en-US" sz="1800" smtClean="0"/>
              <a:t>Product Performance Report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en-US" sz="1800" smtClean="0"/>
              <a:t>Company Device Technical Service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smtClean="0"/>
          </a:p>
        </p:txBody>
      </p:sp>
      <p:sp>
        <p:nvSpPr>
          <p:cNvPr id="7172" name="Rectangle 3"/>
          <p:cNvSpPr txBox="1">
            <a:spLocks noChangeArrowheads="1"/>
          </p:cNvSpPr>
          <p:nvPr/>
        </p:nvSpPr>
        <p:spPr bwMode="auto">
          <a:xfrm>
            <a:off x="4852988" y="2057400"/>
            <a:ext cx="4062412" cy="4114800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</p:spPr>
        <p:txBody>
          <a:bodyPr/>
          <a:lstStyle/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endParaRPr lang="en-US" altLang="en-US" sz="200" b="0"/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b="0"/>
              <a:t>Programmed parameters</a:t>
            </a:r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b="0"/>
              <a:t>Patient symptoms</a:t>
            </a:r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b="0"/>
              <a:t>Medical history</a:t>
            </a:r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b="0"/>
              <a:t>Indication for implant</a:t>
            </a:r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b="0"/>
              <a:t>Implant date</a:t>
            </a:r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b="0"/>
              <a:t>Rhythm strip</a:t>
            </a:r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b="0"/>
              <a:t>Device model number</a:t>
            </a:r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b="0"/>
              <a:t>Lead model numbers </a:t>
            </a:r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b="0"/>
              <a:t>Telemetry data (Impedances, Battery voltage, Marker Channel™)</a:t>
            </a:r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b="0"/>
              <a:t>Device diagnostics </a:t>
            </a:r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800" b="0"/>
              <a:t>Device RRT and EOS behaviors</a:t>
            </a:r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endParaRPr lang="en-US" altLang="en-US" sz="1800"/>
          </a:p>
          <a:p>
            <a:pPr marL="231775" indent="-231775" eaLnBrk="1" hangingPunct="1">
              <a:spcBef>
                <a:spcPct val="20000"/>
              </a:spcBef>
              <a:buFontTx/>
              <a:buChar char="•"/>
            </a:pPr>
            <a:endParaRPr lang="en-US" altLang="en-US" sz="1800"/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9906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379413"/>
            <a:ext cx="8274050" cy="687387"/>
          </a:xfrm>
        </p:spPr>
        <p:txBody>
          <a:bodyPr/>
          <a:lstStyle/>
          <a:p>
            <a:r>
              <a:rPr lang="en-US" altLang="en-US" smtClean="0"/>
              <a:t>Magnet Mode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305800" cy="4114800"/>
          </a:xfrm>
        </p:spPr>
        <p:txBody>
          <a:bodyPr/>
          <a:lstStyle/>
          <a:p>
            <a:pPr marL="228600" indent="-228600" defTabSz="1016000">
              <a:defRPr/>
            </a:pPr>
            <a:r>
              <a:rPr lang="en-US" sz="1800" b="1" dirty="0" smtClean="0">
                <a:solidFill>
                  <a:srgbClr val="0A4D71"/>
                </a:solidFill>
              </a:rPr>
              <a:t>The pacemaker mode temporarily switches to VOO in single chamber devices and DOO in dual chamber devices. </a:t>
            </a:r>
          </a:p>
          <a:p>
            <a:pPr marL="571500" lvl="1" indent="-165100" defTabSz="1016000">
              <a:defRPr/>
            </a:pPr>
            <a:r>
              <a:rPr lang="en-US" sz="1800" dirty="0" smtClean="0"/>
              <a:t>Asynchronous pacing delivers output regardless of intrinsic activity</a:t>
            </a:r>
          </a:p>
          <a:p>
            <a:pPr marL="571500" lvl="1" indent="-165100" defTabSz="1016000">
              <a:defRPr/>
            </a:pPr>
            <a:r>
              <a:rPr lang="en-US" sz="1800" dirty="0" smtClean="0"/>
              <a:t>Pacing rate will be 85 bpm for pacemaker battery levels above ERI (elective replacement indicator) and 65 bpm for battery levels below ERI*</a:t>
            </a:r>
          </a:p>
          <a:p>
            <a:pPr marL="571500" lvl="1" indent="-165100" defTabSz="1016000">
              <a:defRPr/>
            </a:pPr>
            <a:r>
              <a:rPr lang="en-US" sz="1800" dirty="0"/>
              <a:t>When the magnet is </a:t>
            </a:r>
            <a:r>
              <a:rPr lang="en-US" sz="1800" dirty="0" smtClean="0"/>
              <a:t>removed, the previously programmed mode returns*</a:t>
            </a:r>
            <a:r>
              <a:rPr lang="en-US" sz="1800" b="1" dirty="0" smtClean="0"/>
              <a:t> </a:t>
            </a:r>
          </a:p>
          <a:p>
            <a:pPr marL="406400" lvl="1" indent="0" defTabSz="1016000">
              <a:buFontTx/>
              <a:buNone/>
              <a:defRPr/>
            </a:pPr>
            <a:endParaRPr lang="en-US" sz="1800" b="1" dirty="0" smtClean="0"/>
          </a:p>
          <a:p>
            <a:pPr marL="228600" indent="-228600" defTabSz="1016000">
              <a:defRPr/>
            </a:pPr>
            <a:r>
              <a:rPr lang="en-US" sz="1800" b="1" dirty="0" smtClean="0">
                <a:solidFill>
                  <a:srgbClr val="0A4D71"/>
                </a:solidFill>
              </a:rPr>
              <a:t>Use when:</a:t>
            </a:r>
          </a:p>
          <a:p>
            <a:pPr marL="571500" lvl="1" indent="-165100" defTabSz="1016000">
              <a:defRPr/>
            </a:pPr>
            <a:r>
              <a:rPr lang="en-US" sz="1800" dirty="0" smtClean="0"/>
              <a:t>Checking pacemaker battery level</a:t>
            </a:r>
          </a:p>
          <a:p>
            <a:pPr marL="571500" lvl="1" indent="-165100" defTabSz="1016000">
              <a:defRPr/>
            </a:pPr>
            <a:r>
              <a:rPr lang="en-US" sz="1800" dirty="0" smtClean="0"/>
              <a:t>EMI is present (surgery, TENS, etc.)</a:t>
            </a:r>
          </a:p>
          <a:p>
            <a:pPr marL="571500" lvl="1" indent="-165100" defTabSz="1016000">
              <a:defRPr/>
            </a:pPr>
            <a:r>
              <a:rPr lang="en-US" altLang="en-US" sz="1800" dirty="0" smtClean="0"/>
              <a:t>Device troubleshooting (breaking a PMT, assessing capture, etc.)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534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  <a:spcAft>
                <a:spcPct val="25000"/>
              </a:spcAft>
              <a:buClr>
                <a:schemeClr val="accent1"/>
              </a:buClr>
            </a:pPr>
            <a:r>
              <a:rPr lang="en-US" altLang="en-US" b="0"/>
              <a:t>What happens when a </a:t>
            </a:r>
            <a:r>
              <a:rPr lang="en-US" altLang="en-US"/>
              <a:t>magnet</a:t>
            </a:r>
            <a:r>
              <a:rPr lang="en-US" altLang="en-US" b="0"/>
              <a:t> is applied over a pacemaker?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57200" y="6064250"/>
            <a:ext cx="6019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0">
                <a:solidFill>
                  <a:srgbClr val="FF0000"/>
                </a:solidFill>
              </a:rPr>
              <a:t>*This operation is specific to Medtronic devices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381000"/>
            <a:ext cx="8274050" cy="685800"/>
          </a:xfrm>
        </p:spPr>
        <p:txBody>
          <a:bodyPr/>
          <a:lstStyle/>
          <a:p>
            <a:r>
              <a:rPr lang="en-US" altLang="en-US" smtClean="0"/>
              <a:t>Knowledge Checkpoint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750" y="1219200"/>
            <a:ext cx="7969250" cy="990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 smtClean="0"/>
              <a:t>Match the 4 troubleshooting steps with the corresponding action and put them in order:</a:t>
            </a:r>
          </a:p>
          <a:p>
            <a:pPr>
              <a:buFontTx/>
              <a:buNone/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endParaRPr lang="en-US" dirty="0" smtClean="0"/>
          </a:p>
        </p:txBody>
      </p:sp>
      <p:sp>
        <p:nvSpPr>
          <p:cNvPr id="10244" name="Pentagon 1"/>
          <p:cNvSpPr>
            <a:spLocks noChangeArrowheads="1"/>
          </p:cNvSpPr>
          <p:nvPr/>
        </p:nvSpPr>
        <p:spPr bwMode="auto">
          <a:xfrm>
            <a:off x="762000" y="3063875"/>
            <a:ext cx="3429000" cy="542925"/>
          </a:xfrm>
          <a:prstGeom prst="homePlate">
            <a:avLst>
              <a:gd name="adj" fmla="val 50000"/>
            </a:avLst>
          </a:prstGeom>
          <a:solidFill>
            <a:srgbClr val="CC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n-US" altLang="en-US" sz="1800"/>
              <a:t>Define the problem</a:t>
            </a:r>
          </a:p>
        </p:txBody>
      </p:sp>
      <p:sp>
        <p:nvSpPr>
          <p:cNvPr id="10245" name="Chevron 2"/>
          <p:cNvSpPr>
            <a:spLocks noChangeArrowheads="1"/>
          </p:cNvSpPr>
          <p:nvPr/>
        </p:nvSpPr>
        <p:spPr bwMode="auto">
          <a:xfrm>
            <a:off x="4711700" y="4697413"/>
            <a:ext cx="3429000" cy="560387"/>
          </a:xfrm>
          <a:prstGeom prst="chevron">
            <a:avLst>
              <a:gd name="adj" fmla="val 50000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lvl="1"/>
            <a:r>
              <a:rPr lang="en-US" altLang="en-US" sz="1800">
                <a:solidFill>
                  <a:schemeClr val="bg1"/>
                </a:solidFill>
              </a:rPr>
              <a:t>Observe/collect data</a:t>
            </a:r>
          </a:p>
        </p:txBody>
      </p:sp>
      <p:sp>
        <p:nvSpPr>
          <p:cNvPr id="10246" name="Pentagon 22"/>
          <p:cNvSpPr>
            <a:spLocks noChangeArrowheads="1"/>
          </p:cNvSpPr>
          <p:nvPr/>
        </p:nvSpPr>
        <p:spPr bwMode="auto">
          <a:xfrm>
            <a:off x="762000" y="2260600"/>
            <a:ext cx="3429000" cy="542925"/>
          </a:xfrm>
          <a:prstGeom prst="homePlate">
            <a:avLst>
              <a:gd name="adj" fmla="val 50000"/>
            </a:avLst>
          </a:prstGeom>
          <a:solidFill>
            <a:srgbClr val="CC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en-US" altLang="en-US" sz="1800"/>
              <a:t>Identify cause of problem(s)</a:t>
            </a:r>
          </a:p>
        </p:txBody>
      </p:sp>
      <p:sp>
        <p:nvSpPr>
          <p:cNvPr id="10247" name="Pentagon 23"/>
          <p:cNvSpPr>
            <a:spLocks noChangeArrowheads="1"/>
          </p:cNvSpPr>
          <p:nvPr/>
        </p:nvSpPr>
        <p:spPr bwMode="auto">
          <a:xfrm>
            <a:off x="762000" y="4697413"/>
            <a:ext cx="3429000" cy="542925"/>
          </a:xfrm>
          <a:prstGeom prst="homePlate">
            <a:avLst>
              <a:gd name="adj" fmla="val 50000"/>
            </a:avLst>
          </a:prstGeom>
          <a:solidFill>
            <a:srgbClr val="CC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1800"/>
              <a:t>Correct the problem</a:t>
            </a:r>
          </a:p>
        </p:txBody>
      </p:sp>
      <p:sp>
        <p:nvSpPr>
          <p:cNvPr id="10248" name="Pentagon 25"/>
          <p:cNvSpPr>
            <a:spLocks noChangeArrowheads="1"/>
          </p:cNvSpPr>
          <p:nvPr/>
        </p:nvSpPr>
        <p:spPr bwMode="auto">
          <a:xfrm>
            <a:off x="762000" y="3876675"/>
            <a:ext cx="3429000" cy="542925"/>
          </a:xfrm>
          <a:prstGeom prst="homePlate">
            <a:avLst>
              <a:gd name="adj" fmla="val 50000"/>
            </a:avLst>
          </a:prstGeom>
          <a:solidFill>
            <a:srgbClr val="CC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US" altLang="en-US" sz="1800"/>
              <a:t>Verify the solution</a:t>
            </a:r>
          </a:p>
        </p:txBody>
      </p:sp>
      <p:sp>
        <p:nvSpPr>
          <p:cNvPr id="10249" name="Chevron 26"/>
          <p:cNvSpPr>
            <a:spLocks noChangeArrowheads="1"/>
          </p:cNvSpPr>
          <p:nvPr/>
        </p:nvSpPr>
        <p:spPr bwMode="auto">
          <a:xfrm>
            <a:off x="4635500" y="2251075"/>
            <a:ext cx="3429000" cy="560388"/>
          </a:xfrm>
          <a:prstGeom prst="chevron">
            <a:avLst>
              <a:gd name="adj" fmla="val 50000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lvl="1"/>
            <a:r>
              <a:rPr lang="en-US" altLang="en-US" sz="1800">
                <a:solidFill>
                  <a:schemeClr val="bg1"/>
                </a:solidFill>
              </a:rPr>
              <a:t>Form your hypothesis</a:t>
            </a:r>
          </a:p>
        </p:txBody>
      </p:sp>
      <p:sp>
        <p:nvSpPr>
          <p:cNvPr id="10250" name="Chevron 27"/>
          <p:cNvSpPr>
            <a:spLocks noChangeArrowheads="1"/>
          </p:cNvSpPr>
          <p:nvPr/>
        </p:nvSpPr>
        <p:spPr bwMode="auto">
          <a:xfrm>
            <a:off x="4711700" y="3063875"/>
            <a:ext cx="3429000" cy="560388"/>
          </a:xfrm>
          <a:prstGeom prst="chevron">
            <a:avLst>
              <a:gd name="adj" fmla="val 50000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lvl="1"/>
            <a:r>
              <a:rPr lang="en-US" altLang="en-US" sz="1800">
                <a:solidFill>
                  <a:schemeClr val="bg1"/>
                </a:solidFill>
              </a:rPr>
              <a:t>Test your “solution”</a:t>
            </a:r>
          </a:p>
        </p:txBody>
      </p:sp>
      <p:sp>
        <p:nvSpPr>
          <p:cNvPr id="10251" name="Chevron 28"/>
          <p:cNvSpPr>
            <a:spLocks noChangeArrowheads="1"/>
          </p:cNvSpPr>
          <p:nvPr/>
        </p:nvSpPr>
        <p:spPr bwMode="auto">
          <a:xfrm>
            <a:off x="4711700" y="3859213"/>
            <a:ext cx="3429000" cy="560387"/>
          </a:xfrm>
          <a:prstGeom prst="chevron">
            <a:avLst>
              <a:gd name="adj" fmla="val 50000"/>
            </a:avLst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lvl="1"/>
            <a:r>
              <a:rPr lang="en-US" altLang="en-US" sz="1800">
                <a:solidFill>
                  <a:schemeClr val="bg1"/>
                </a:solidFill>
              </a:rPr>
              <a:t>Make a suggestion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Spontaneous runaway pacemaker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reason for pacemaker runaway was battery depletion or the influx of body fluids into the electric circuitry. </a:t>
            </a:r>
          </a:p>
          <a:p>
            <a:r>
              <a:rPr lang="en-US" dirty="0" smtClean="0"/>
              <a:t>This body fluid affected the electrical components resulting in changes in pacemaker timing thus allowing high pacing rates</a:t>
            </a:r>
          </a:p>
          <a:p>
            <a:r>
              <a:rPr lang="en-US" dirty="0" smtClean="0"/>
              <a:t>Hermetically sealed pacemaker housing, preventing the penetration of body fluids and electrical protection circuits, has practically eliminated this problem.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title"/>
          </p:nvPr>
        </p:nvSpPr>
        <p:spPr>
          <a:xfrm>
            <a:off x="488950" y="381000"/>
            <a:ext cx="8274050" cy="685800"/>
          </a:xfrm>
        </p:spPr>
        <p:txBody>
          <a:bodyPr/>
          <a:lstStyle/>
          <a:p>
            <a:r>
              <a:rPr lang="en-US" altLang="en-US" smtClean="0"/>
              <a:t>4 Types of Troubleshooting Solutions</a:t>
            </a:r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88950" y="1143000"/>
            <a:ext cx="6902450" cy="50292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 smtClean="0"/>
              <a:t>Observation / Pseudomalfunction</a:t>
            </a:r>
          </a:p>
          <a:p>
            <a:pPr marL="801688" lvl="1" indent="-457200"/>
            <a:r>
              <a:rPr lang="en-US" altLang="en-US" sz="1800" smtClean="0"/>
              <a:t>Electrolyte imbalance</a:t>
            </a:r>
          </a:p>
          <a:p>
            <a:pPr marL="801688" lvl="1" indent="-457200"/>
            <a:r>
              <a:rPr lang="en-US" altLang="en-US" sz="1800" smtClean="0"/>
              <a:t>Exposure to interference</a:t>
            </a:r>
          </a:p>
          <a:p>
            <a:pPr marL="457200" indent="-457200">
              <a:buFontTx/>
              <a:buAutoNum type="arabicPeriod"/>
            </a:pPr>
            <a:endParaRPr lang="en-US" altLang="en-US" sz="800" smtClean="0"/>
          </a:p>
          <a:p>
            <a:pPr marL="457200" indent="-457200">
              <a:buFontTx/>
              <a:buAutoNum type="arabicPeriod"/>
            </a:pPr>
            <a:r>
              <a:rPr lang="en-US" altLang="en-US" smtClean="0"/>
              <a:t>Reprogramming</a:t>
            </a:r>
          </a:p>
          <a:p>
            <a:pPr marL="801688" lvl="1" indent="-457200"/>
            <a:r>
              <a:rPr lang="en-US" altLang="en-US" sz="1800" smtClean="0"/>
              <a:t>Modes/Rates</a:t>
            </a:r>
          </a:p>
          <a:p>
            <a:pPr marL="801688" lvl="1" indent="-457200"/>
            <a:r>
              <a:rPr lang="en-US" altLang="en-US" sz="1800" smtClean="0"/>
              <a:t>Outputs</a:t>
            </a:r>
          </a:p>
          <a:p>
            <a:pPr marL="801688" lvl="1" indent="-457200"/>
            <a:r>
              <a:rPr lang="en-US" altLang="en-US" sz="1800" smtClean="0"/>
              <a:t>Sensitivity settings</a:t>
            </a:r>
          </a:p>
          <a:p>
            <a:pPr marL="801688" lvl="1" indent="-457200"/>
            <a:r>
              <a:rPr lang="en-US" altLang="en-US" sz="1800" smtClean="0"/>
              <a:t>Features – On/Off</a:t>
            </a:r>
          </a:p>
          <a:p>
            <a:pPr marL="457200" indent="-457200">
              <a:buFontTx/>
              <a:buAutoNum type="arabicPeriod"/>
            </a:pPr>
            <a:endParaRPr lang="en-US" altLang="en-US" sz="800" smtClean="0"/>
          </a:p>
          <a:p>
            <a:pPr marL="457200" indent="-457200">
              <a:buFontTx/>
              <a:buAutoNum type="arabicPeriod"/>
            </a:pPr>
            <a:r>
              <a:rPr lang="en-US" altLang="en-US" smtClean="0"/>
              <a:t>Repositioning the lead</a:t>
            </a:r>
          </a:p>
          <a:p>
            <a:pPr marL="801688" lvl="1" indent="-457200"/>
            <a:r>
              <a:rPr lang="en-US" altLang="en-US" sz="1800" smtClean="0"/>
              <a:t>Lead Dislodgements</a:t>
            </a:r>
          </a:p>
          <a:p>
            <a:pPr marL="801688" lvl="1" indent="-457200">
              <a:buFontTx/>
              <a:buAutoNum type="arabicPeriod"/>
            </a:pPr>
            <a:endParaRPr lang="en-US" altLang="en-US" sz="800" smtClean="0"/>
          </a:p>
          <a:p>
            <a:pPr marL="457200" indent="-457200">
              <a:buFontTx/>
              <a:buAutoNum type="arabicPeriod"/>
            </a:pPr>
            <a:r>
              <a:rPr lang="en-US" altLang="en-US" smtClean="0"/>
              <a:t>Replacing the lead or the pacemaker</a:t>
            </a:r>
          </a:p>
          <a:p>
            <a:pPr marL="801688" lvl="1" indent="-457200"/>
            <a:r>
              <a:rPr lang="en-US" altLang="en-US" sz="1800" smtClean="0"/>
              <a:t>Battery Depletion / Circuit Failure</a:t>
            </a:r>
          </a:p>
          <a:p>
            <a:pPr marL="801688" lvl="1" indent="-457200"/>
            <a:r>
              <a:rPr lang="en-US" altLang="en-US" sz="1800" smtClean="0"/>
              <a:t>Lead fractures</a:t>
            </a:r>
          </a:p>
          <a:p>
            <a:pPr marL="801688" lvl="1" indent="-457200"/>
            <a:r>
              <a:rPr lang="en-US" altLang="en-US" sz="1800" smtClean="0"/>
              <a:t>Poor connection at connector block</a:t>
            </a:r>
          </a:p>
          <a:p>
            <a:pPr marL="457200" indent="-457200">
              <a:buFontTx/>
              <a:buAutoNum type="arabicPeriod"/>
            </a:pPr>
            <a:endParaRPr lang="en-US" alt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181600" y="1524000"/>
            <a:ext cx="3695700" cy="3648075"/>
            <a:chOff x="1824" y="633"/>
            <a:chExt cx="2834" cy="2849"/>
          </a:xfrm>
        </p:grpSpPr>
        <p:sp>
          <p:nvSpPr>
            <p:cNvPr id="11275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685800" y="2819400"/>
            <a:ext cx="7772400" cy="1470025"/>
          </a:xfrm>
        </p:spPr>
        <p:txBody>
          <a:bodyPr/>
          <a:lstStyle/>
          <a:p>
            <a:pPr algn="ctr"/>
            <a:r>
              <a:rPr lang="en-US" altLang="en-US" b="1" smtClean="0">
                <a:solidFill>
                  <a:schemeClr val="tx1"/>
                </a:solidFill>
              </a:rPr>
              <a:t>PSEUDOMALFUNCTIONS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title"/>
          </p:nvPr>
        </p:nvSpPr>
        <p:spPr>
          <a:xfrm>
            <a:off x="488950" y="381000"/>
            <a:ext cx="8274050" cy="685800"/>
          </a:xfrm>
          <a:noFill/>
        </p:spPr>
        <p:txBody>
          <a:bodyPr/>
          <a:lstStyle/>
          <a:p>
            <a:r>
              <a:rPr lang="en-US" altLang="en-US" smtClean="0"/>
              <a:t>Pseudomalfunctions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19100" y="1295400"/>
            <a:ext cx="7734300" cy="4248150"/>
          </a:xfrm>
        </p:spPr>
        <p:txBody>
          <a:bodyPr/>
          <a:lstStyle/>
          <a:p>
            <a:r>
              <a:rPr lang="en-US" altLang="en-US" smtClean="0"/>
              <a:t>ECG findings that </a:t>
            </a:r>
            <a:r>
              <a:rPr lang="en-US" altLang="en-US" i="1" smtClean="0"/>
              <a:t>appear</a:t>
            </a:r>
            <a:r>
              <a:rPr lang="en-US" altLang="en-US" smtClean="0"/>
              <a:t> to result from pacemaker malfunction but that represent normal pacemaker function</a:t>
            </a:r>
          </a:p>
          <a:p>
            <a:endParaRPr lang="en-US" altLang="en-US" sz="1200" smtClean="0"/>
          </a:p>
          <a:p>
            <a:r>
              <a:rPr lang="en-US" altLang="en-US" smtClean="0"/>
              <a:t>Defined as </a:t>
            </a:r>
            <a:r>
              <a:rPr lang="en-US" altLang="en-US" i="1" smtClean="0"/>
              <a:t>Unusual</a:t>
            </a:r>
            <a:r>
              <a:rPr lang="en-US" altLang="en-US" smtClean="0"/>
              <a:t>, </a:t>
            </a:r>
            <a:r>
              <a:rPr lang="en-US" altLang="en-US" i="1" smtClean="0"/>
              <a:t>Unexpected</a:t>
            </a:r>
            <a:r>
              <a:rPr lang="en-US" altLang="en-US" smtClean="0"/>
              <a:t>, </a:t>
            </a:r>
            <a:r>
              <a:rPr lang="en-US" altLang="en-US" i="1" smtClean="0"/>
              <a:t>Eccentric</a:t>
            </a:r>
          </a:p>
          <a:p>
            <a:endParaRPr lang="en-US" altLang="en-US" sz="1200" i="1" smtClean="0"/>
          </a:p>
          <a:p>
            <a:r>
              <a:rPr lang="en-US" altLang="en-US" smtClean="0"/>
              <a:t>May be classified under the following categories:</a:t>
            </a:r>
          </a:p>
          <a:p>
            <a:pPr marL="801688" lvl="1" indent="-457200">
              <a:buFontTx/>
              <a:buAutoNum type="arabicPeriod"/>
            </a:pPr>
            <a:r>
              <a:rPr lang="en-US" altLang="en-US" smtClean="0"/>
              <a:t>Rate</a:t>
            </a:r>
          </a:p>
          <a:p>
            <a:pPr marL="801688" lvl="1" indent="-457200">
              <a:buFontTx/>
              <a:buAutoNum type="arabicPeriod"/>
            </a:pPr>
            <a:r>
              <a:rPr lang="en-US" altLang="en-US" smtClean="0"/>
              <a:t>AV interval/refractory periods</a:t>
            </a:r>
          </a:p>
          <a:p>
            <a:pPr marL="801688" lvl="1" indent="-457200">
              <a:buFontTx/>
              <a:buAutoNum type="arabicPeriod"/>
            </a:pPr>
            <a:r>
              <a:rPr lang="en-US" altLang="en-US" smtClean="0"/>
              <a:t>Mode</a:t>
            </a:r>
          </a:p>
          <a:p>
            <a:pPr>
              <a:buFont typeface="Monotype Sorts"/>
              <a:buNone/>
            </a:pPr>
            <a:r>
              <a:rPr lang="en-US" altLang="en-US" smtClean="0"/>
              <a:t>                                   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685800"/>
          </a:xfrm>
          <a:noFill/>
        </p:spPr>
        <p:txBody>
          <a:bodyPr/>
          <a:lstStyle/>
          <a:p>
            <a:r>
              <a:rPr lang="en-US" altLang="en-US" smtClean="0"/>
              <a:t>Pseudomalfunctions </a:t>
            </a:r>
            <a:br>
              <a:rPr lang="en-US" altLang="en-US" smtClean="0"/>
            </a:br>
            <a:r>
              <a:rPr lang="en-US" altLang="en-US" sz="2800" i="1" smtClean="0"/>
              <a:t>Rate</a:t>
            </a:r>
            <a:endParaRPr lang="en-US" altLang="en-US" i="1" smtClean="0"/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839200" cy="5181600"/>
          </a:xfrm>
        </p:spPr>
        <p:txBody>
          <a:bodyPr/>
          <a:lstStyle/>
          <a:p>
            <a:pPr marL="0" indent="0">
              <a:spcAft>
                <a:spcPct val="20000"/>
              </a:spcAft>
              <a:buFontTx/>
              <a:buNone/>
              <a:defRPr/>
            </a:pPr>
            <a:r>
              <a:rPr lang="en-US" b="1" dirty="0" smtClean="0">
                <a:solidFill>
                  <a:srgbClr val="0099FF"/>
                </a:solidFill>
              </a:rPr>
              <a:t>Rate Changes May Occur Due to Normal Device Operation:</a:t>
            </a:r>
          </a:p>
          <a:p>
            <a:pPr marL="520700" indent="-228600">
              <a:spcAft>
                <a:spcPct val="20000"/>
              </a:spcAft>
              <a:defRPr/>
            </a:pPr>
            <a:r>
              <a:rPr lang="en-US" dirty="0" smtClean="0"/>
              <a:t>Magnet </a:t>
            </a:r>
            <a:r>
              <a:rPr lang="en-US" dirty="0"/>
              <a:t>operation</a:t>
            </a:r>
          </a:p>
          <a:p>
            <a:pPr marL="520700" indent="-228600">
              <a:spcAft>
                <a:spcPct val="20000"/>
              </a:spcAft>
              <a:defRPr/>
            </a:pPr>
            <a:r>
              <a:rPr lang="en-US" dirty="0"/>
              <a:t>Timing </a:t>
            </a:r>
            <a:r>
              <a:rPr lang="en-US" dirty="0" smtClean="0"/>
              <a:t>variations </a:t>
            </a:r>
            <a:r>
              <a:rPr lang="en-US" sz="1800" dirty="0" smtClean="0"/>
              <a:t>(A-A </a:t>
            </a:r>
            <a:r>
              <a:rPr lang="en-US" sz="1800" dirty="0"/>
              <a:t>versus V-V </a:t>
            </a:r>
            <a:r>
              <a:rPr lang="en-US" sz="1800" dirty="0" smtClean="0"/>
              <a:t>timing)</a:t>
            </a:r>
            <a:endParaRPr lang="en-US" sz="1800" dirty="0"/>
          </a:p>
          <a:p>
            <a:pPr marL="520700" indent="-228600">
              <a:spcAft>
                <a:spcPct val="20000"/>
              </a:spcAft>
              <a:defRPr/>
            </a:pPr>
            <a:r>
              <a:rPr lang="en-US" dirty="0"/>
              <a:t>Upper rate </a:t>
            </a:r>
            <a:r>
              <a:rPr lang="en-US" dirty="0" smtClean="0"/>
              <a:t>behavior </a:t>
            </a:r>
            <a:r>
              <a:rPr lang="en-US" sz="1800" dirty="0" smtClean="0"/>
              <a:t>(Pseudo-Wenckebach</a:t>
            </a:r>
            <a:r>
              <a:rPr lang="en-US" sz="1800" dirty="0"/>
              <a:t>; 2:1 </a:t>
            </a:r>
            <a:r>
              <a:rPr lang="en-US" sz="1800" dirty="0" smtClean="0"/>
              <a:t>block)</a:t>
            </a:r>
            <a:endParaRPr lang="en-US" sz="1800" dirty="0"/>
          </a:p>
          <a:p>
            <a:pPr marL="520700" indent="-228600">
              <a:spcAft>
                <a:spcPct val="20000"/>
              </a:spcAft>
              <a:defRPr/>
            </a:pPr>
            <a:r>
              <a:rPr lang="en-US" dirty="0"/>
              <a:t>Electrical </a:t>
            </a:r>
            <a:r>
              <a:rPr lang="en-US" dirty="0" smtClean="0"/>
              <a:t>reset </a:t>
            </a:r>
            <a:r>
              <a:rPr lang="en-US" sz="1800" dirty="0" smtClean="0"/>
              <a:t>(may occur </a:t>
            </a:r>
            <a:r>
              <a:rPr lang="en-US" sz="1800" dirty="0"/>
              <a:t>due to exposure to electromagnetic interference (EMI) – e.g., electrocautery, defibrillation, causing reversion to a “back-up” </a:t>
            </a:r>
            <a:r>
              <a:rPr lang="en-US" sz="1800" dirty="0" smtClean="0"/>
              <a:t>mode)</a:t>
            </a:r>
            <a:endParaRPr lang="en-US" sz="1800" dirty="0"/>
          </a:p>
          <a:p>
            <a:pPr marL="520700" indent="-228600">
              <a:spcAft>
                <a:spcPct val="20000"/>
              </a:spcAft>
              <a:defRPr/>
            </a:pPr>
            <a:r>
              <a:rPr lang="en-US" dirty="0" smtClean="0"/>
              <a:t>Battery </a:t>
            </a:r>
            <a:r>
              <a:rPr lang="en-US" dirty="0"/>
              <a:t>depletion</a:t>
            </a:r>
          </a:p>
          <a:p>
            <a:pPr marL="520700" indent="-228600">
              <a:spcAft>
                <a:spcPct val="20000"/>
              </a:spcAft>
              <a:defRPr/>
            </a:pPr>
            <a:r>
              <a:rPr lang="en-US" dirty="0" smtClean="0"/>
              <a:t>Device intervention algorithms </a:t>
            </a:r>
            <a:r>
              <a:rPr lang="en-US" sz="1800" dirty="0" smtClean="0"/>
              <a:t>(PMT, NCAP, PMOP, etc.)</a:t>
            </a:r>
            <a:endParaRPr lang="en-US" sz="1800" dirty="0"/>
          </a:p>
          <a:p>
            <a:pPr marL="520700" indent="-228600">
              <a:spcAft>
                <a:spcPct val="20000"/>
              </a:spcAft>
              <a:defRPr/>
            </a:pPr>
            <a:r>
              <a:rPr lang="en-US" dirty="0"/>
              <a:t>Rate </a:t>
            </a:r>
            <a:r>
              <a:rPr lang="en-US" dirty="0" smtClean="0"/>
              <a:t>response</a:t>
            </a:r>
          </a:p>
          <a:p>
            <a:pPr marL="520700" indent="-228600">
              <a:spcAft>
                <a:spcPct val="20000"/>
              </a:spcAft>
              <a:defRPr/>
            </a:pPr>
            <a:r>
              <a:rPr lang="en-US" dirty="0" smtClean="0"/>
              <a:t>Therapy </a:t>
            </a:r>
            <a:r>
              <a:rPr lang="en-US" sz="1800" dirty="0" smtClean="0"/>
              <a:t>(Hysteresis, Rate drop response, Mode switching, MVP, etc.)</a:t>
            </a:r>
          </a:p>
          <a:p>
            <a:pPr marL="520700" indent="-228600">
              <a:spcAft>
                <a:spcPct val="20000"/>
              </a:spcAft>
              <a:defRPr/>
            </a:pP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685800"/>
          </a:xfrm>
          <a:noFill/>
        </p:spPr>
        <p:txBody>
          <a:bodyPr/>
          <a:lstStyle/>
          <a:p>
            <a:r>
              <a:rPr lang="en-US" altLang="en-US" smtClean="0"/>
              <a:t>Pseudomalfunctions</a:t>
            </a:r>
            <a:br>
              <a:rPr lang="en-US" altLang="en-US" smtClean="0"/>
            </a:br>
            <a:r>
              <a:rPr lang="en-US" altLang="en-US" sz="2800" i="1" smtClean="0"/>
              <a:t>Rate Examples</a:t>
            </a:r>
          </a:p>
        </p:txBody>
      </p:sp>
      <p:pic>
        <p:nvPicPr>
          <p:cNvPr id="15369" name="Picture 10"/>
          <p:cNvPicPr>
            <a:picLocks noChangeArrowheads="1"/>
          </p:cNvPicPr>
          <p:nvPr/>
        </p:nvPicPr>
        <p:blipFill>
          <a:blip r:embed="rId3"/>
          <a:srcRect r="39700"/>
          <a:stretch>
            <a:fillRect/>
          </a:stretch>
        </p:blipFill>
        <p:spPr bwMode="auto">
          <a:xfrm>
            <a:off x="254000" y="1143000"/>
            <a:ext cx="40894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5370" name="TextBox 2"/>
          <p:cNvSpPr txBox="1">
            <a:spLocks noChangeArrowheads="1"/>
          </p:cNvSpPr>
          <p:nvPr/>
        </p:nvSpPr>
        <p:spPr bwMode="auto">
          <a:xfrm>
            <a:off x="800100" y="1947863"/>
            <a:ext cx="1028700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>
                <a:solidFill>
                  <a:srgbClr val="0099FF"/>
                </a:solidFill>
              </a:rPr>
              <a:t>Magnet</a:t>
            </a:r>
          </a:p>
        </p:txBody>
      </p:sp>
      <p:pic>
        <p:nvPicPr>
          <p:cNvPr id="15371" name="Picture 2"/>
          <p:cNvPicPr>
            <a:picLocks noChangeAspect="1" noChangeArrowheads="1"/>
          </p:cNvPicPr>
          <p:nvPr/>
        </p:nvPicPr>
        <p:blipFill>
          <a:blip r:embed="rId4"/>
          <a:srcRect t="7681" r="38313" b="7819"/>
          <a:stretch>
            <a:fillRect/>
          </a:stretch>
        </p:blipFill>
        <p:spPr bwMode="auto">
          <a:xfrm>
            <a:off x="254000" y="3048000"/>
            <a:ext cx="4089400" cy="1676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5372" name="TextBox 13"/>
          <p:cNvSpPr txBox="1">
            <a:spLocks noChangeArrowheads="1"/>
          </p:cNvSpPr>
          <p:nvPr/>
        </p:nvSpPr>
        <p:spPr bwMode="auto">
          <a:xfrm>
            <a:off x="304800" y="3810000"/>
            <a:ext cx="14478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>
                <a:solidFill>
                  <a:srgbClr val="0099FF"/>
                </a:solidFill>
              </a:rPr>
              <a:t>Pseudo-Wenckeback Operation</a:t>
            </a:r>
          </a:p>
        </p:txBody>
      </p:sp>
      <p:pic>
        <p:nvPicPr>
          <p:cNvPr id="15373" name="Picture 3"/>
          <p:cNvPicPr>
            <a:picLocks noChangeAspect="1" noChangeArrowheads="1"/>
          </p:cNvPicPr>
          <p:nvPr/>
        </p:nvPicPr>
        <p:blipFill>
          <a:blip r:embed="rId5" cstate="print"/>
          <a:srcRect t="6084" b="4942"/>
          <a:stretch>
            <a:fillRect/>
          </a:stretch>
        </p:blipFill>
        <p:spPr bwMode="auto">
          <a:xfrm>
            <a:off x="4665663" y="1147763"/>
            <a:ext cx="4114800" cy="1600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5374" name="TextBox 15"/>
          <p:cNvSpPr txBox="1">
            <a:spLocks noChangeArrowheads="1"/>
          </p:cNvSpPr>
          <p:nvPr/>
        </p:nvSpPr>
        <p:spPr bwMode="auto">
          <a:xfrm>
            <a:off x="4729163" y="2044700"/>
            <a:ext cx="1225550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>
                <a:solidFill>
                  <a:srgbClr val="0099FF"/>
                </a:solidFill>
              </a:rPr>
              <a:t>2:1 Block Operation</a:t>
            </a:r>
          </a:p>
        </p:txBody>
      </p:sp>
      <p:pic>
        <p:nvPicPr>
          <p:cNvPr id="15375" name="Picture 6"/>
          <p:cNvPicPr>
            <a:picLocks noChangeAspect="1" noChangeArrowheads="1"/>
          </p:cNvPicPr>
          <p:nvPr/>
        </p:nvPicPr>
        <p:blipFill>
          <a:blip r:embed="rId6"/>
          <a:srcRect l="16888" t="5969" b="6105"/>
          <a:stretch>
            <a:fillRect/>
          </a:stretch>
        </p:blipFill>
        <p:spPr bwMode="auto">
          <a:xfrm>
            <a:off x="4684713" y="2895600"/>
            <a:ext cx="4078287" cy="2057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5376" name="TextBox 19"/>
          <p:cNvSpPr txBox="1">
            <a:spLocks noChangeArrowheads="1"/>
          </p:cNvSpPr>
          <p:nvPr/>
        </p:nvSpPr>
        <p:spPr bwMode="auto">
          <a:xfrm>
            <a:off x="4760913" y="4157663"/>
            <a:ext cx="1962150" cy="338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>
                <a:solidFill>
                  <a:srgbClr val="0099FF"/>
                </a:solidFill>
              </a:rPr>
              <a:t>PMT Intervention</a:t>
            </a:r>
          </a:p>
        </p:txBody>
      </p:sp>
      <p:pic>
        <p:nvPicPr>
          <p:cNvPr id="15377" name="Picture 11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5113" y="5148263"/>
            <a:ext cx="8497887" cy="11001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5378" name="TextBox 21"/>
          <p:cNvSpPr txBox="1">
            <a:spLocks noChangeArrowheads="1"/>
          </p:cNvSpPr>
          <p:nvPr/>
        </p:nvSpPr>
        <p:spPr bwMode="auto">
          <a:xfrm>
            <a:off x="334963" y="5867400"/>
            <a:ext cx="196373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en-US" sz="1600">
                <a:solidFill>
                  <a:srgbClr val="0099FF"/>
                </a:solidFill>
              </a:rPr>
              <a:t>Rate Response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1447800"/>
          </a:xfrm>
          <a:noFill/>
        </p:spPr>
        <p:txBody>
          <a:bodyPr/>
          <a:lstStyle/>
          <a:p>
            <a:r>
              <a:rPr lang="en-US" altLang="en-US" smtClean="0"/>
              <a:t>Pseudomalfunctions:</a:t>
            </a:r>
            <a:r>
              <a:rPr lang="en-US" altLang="en-US" sz="2800" smtClean="0"/>
              <a:t> </a:t>
            </a:r>
            <a:br>
              <a:rPr lang="en-US" altLang="en-US" sz="2800" smtClean="0"/>
            </a:br>
            <a:r>
              <a:rPr lang="en-US" altLang="en-US" sz="2800" i="1" smtClean="0"/>
              <a:t>AV Intervals/Refractory Periods</a:t>
            </a: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May appear anomalous due to</a:t>
            </a:r>
            <a:r>
              <a:rPr lang="en-US" altLang="en-US" i="1" smtClean="0"/>
              <a:t>:</a:t>
            </a:r>
            <a:endParaRPr lang="en-US" altLang="en-US" smtClean="0"/>
          </a:p>
          <a:p>
            <a:pPr lvl="1"/>
            <a:r>
              <a:rPr lang="en-US" altLang="en-US" smtClean="0"/>
              <a:t>MVP Mode</a:t>
            </a:r>
          </a:p>
          <a:p>
            <a:pPr lvl="1"/>
            <a:r>
              <a:rPr lang="en-US" altLang="en-US" smtClean="0"/>
              <a:t>Safety pacing</a:t>
            </a:r>
          </a:p>
          <a:p>
            <a:pPr lvl="1"/>
            <a:r>
              <a:rPr lang="en-US" altLang="en-US" smtClean="0"/>
              <a:t>Blanking</a:t>
            </a:r>
          </a:p>
          <a:p>
            <a:pPr lvl="1"/>
            <a:r>
              <a:rPr lang="en-US" altLang="en-US" smtClean="0"/>
              <a:t>Rate-adaptive AV delay</a:t>
            </a:r>
          </a:p>
          <a:p>
            <a:pPr lvl="1"/>
            <a:r>
              <a:rPr lang="en-US" altLang="en-US" smtClean="0"/>
              <a:t>Sensor-varied PVARP</a:t>
            </a:r>
          </a:p>
          <a:p>
            <a:pPr lvl="1"/>
            <a:r>
              <a:rPr lang="en-US" altLang="en-US" smtClean="0"/>
              <a:t>PVC response</a:t>
            </a:r>
          </a:p>
          <a:p>
            <a:pPr lvl="1"/>
            <a:r>
              <a:rPr lang="en-US" altLang="en-US" smtClean="0"/>
              <a:t>Noncompetitive atrial pace (NCAP)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7413" name="Rectangle 8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685800"/>
          </a:xfrm>
          <a:noFill/>
        </p:spPr>
        <p:txBody>
          <a:bodyPr/>
          <a:lstStyle/>
          <a:p>
            <a:r>
              <a:rPr lang="en-US" altLang="en-US" smtClean="0"/>
              <a:t>Pseudomalfunctions</a:t>
            </a:r>
            <a:br>
              <a:rPr lang="en-US" altLang="en-US" smtClean="0"/>
            </a:br>
            <a:r>
              <a:rPr lang="en-US" altLang="en-US" sz="2800" i="1" smtClean="0"/>
              <a:t>AV Intervals/Refractory periods Examples</a:t>
            </a:r>
            <a:endParaRPr lang="en-US" altLang="en-US" i="1" smtClean="0"/>
          </a:p>
        </p:txBody>
      </p:sp>
      <p:pic>
        <p:nvPicPr>
          <p:cNvPr id="17414" name="Picture 10"/>
          <p:cNvPicPr>
            <a:picLocks noChangeArrowheads="1"/>
          </p:cNvPicPr>
          <p:nvPr/>
        </p:nvPicPr>
        <p:blipFill>
          <a:blip r:embed="rId3"/>
          <a:srcRect r="12216"/>
          <a:stretch>
            <a:fillRect/>
          </a:stretch>
        </p:blipFill>
        <p:spPr bwMode="auto">
          <a:xfrm>
            <a:off x="365125" y="1238250"/>
            <a:ext cx="3559175" cy="31813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7415" name="Rectangle 11"/>
          <p:cNvSpPr>
            <a:spLocks noChangeArrowheads="1"/>
          </p:cNvSpPr>
          <p:nvPr/>
        </p:nvSpPr>
        <p:spPr bwMode="blackWhite">
          <a:xfrm>
            <a:off x="520700" y="2286000"/>
            <a:ext cx="2298700" cy="3175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i="1">
                <a:solidFill>
                  <a:srgbClr val="0099FF"/>
                </a:solidFill>
              </a:rPr>
              <a:t>Ventricular Safety Pace</a:t>
            </a:r>
          </a:p>
        </p:txBody>
      </p:sp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4"/>
          <a:srcRect l="14104" r="30139"/>
          <a:stretch>
            <a:fillRect/>
          </a:stretch>
        </p:blipFill>
        <p:spPr bwMode="auto">
          <a:xfrm>
            <a:off x="4178300" y="1838325"/>
            <a:ext cx="4813300" cy="2200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7417" name="Rectangle 11"/>
          <p:cNvSpPr>
            <a:spLocks noChangeArrowheads="1"/>
          </p:cNvSpPr>
          <p:nvPr/>
        </p:nvSpPr>
        <p:spPr bwMode="blackWhite">
          <a:xfrm>
            <a:off x="6096000" y="2578100"/>
            <a:ext cx="1219200" cy="3175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i="1">
                <a:solidFill>
                  <a:srgbClr val="0099FF"/>
                </a:solidFill>
              </a:rPr>
              <a:t>MVP Mode</a:t>
            </a:r>
          </a:p>
        </p:txBody>
      </p:sp>
      <p:pic>
        <p:nvPicPr>
          <p:cNvPr id="17418" name="Picture 10"/>
          <p:cNvPicPr>
            <a:picLocks noChangeArrowheads="1"/>
          </p:cNvPicPr>
          <p:nvPr/>
        </p:nvPicPr>
        <p:blipFill>
          <a:blip r:embed="rId5"/>
          <a:srcRect l="35310" b="63164"/>
          <a:stretch>
            <a:fillRect/>
          </a:stretch>
        </p:blipFill>
        <p:spPr bwMode="auto">
          <a:xfrm>
            <a:off x="2133600" y="4576763"/>
            <a:ext cx="2667000" cy="1301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419" name="Picture 11"/>
          <p:cNvPicPr>
            <a:picLocks noChangeArrowheads="1"/>
          </p:cNvPicPr>
          <p:nvPr/>
        </p:nvPicPr>
        <p:blipFill>
          <a:blip r:embed="rId6"/>
          <a:srcRect b="63110"/>
          <a:stretch>
            <a:fillRect/>
          </a:stretch>
        </p:blipFill>
        <p:spPr bwMode="auto">
          <a:xfrm>
            <a:off x="4946650" y="4572000"/>
            <a:ext cx="2667000" cy="13065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2057400" y="5892800"/>
            <a:ext cx="2889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/>
              <a:t>PAV delay with no activity</a:t>
            </a: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5505450" y="5892800"/>
            <a:ext cx="18859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/>
              <a:t>PAV with activity</a:t>
            </a:r>
          </a:p>
        </p:txBody>
      </p:sp>
      <p:sp>
        <p:nvSpPr>
          <p:cNvPr id="17422" name="Rectangle 11"/>
          <p:cNvSpPr>
            <a:spLocks noChangeArrowheads="1"/>
          </p:cNvSpPr>
          <p:nvPr/>
        </p:nvSpPr>
        <p:spPr bwMode="blackWhite">
          <a:xfrm>
            <a:off x="471488" y="4965700"/>
            <a:ext cx="1585912" cy="5238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i="1">
                <a:solidFill>
                  <a:srgbClr val="0099FF"/>
                </a:solidFill>
              </a:rPr>
              <a:t>Rate Adaptive AV Delay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title"/>
          </p:nvPr>
        </p:nvSpPr>
        <p:spPr>
          <a:xfrm>
            <a:off x="463550" y="76200"/>
            <a:ext cx="7308850" cy="804863"/>
          </a:xfrm>
          <a:noFill/>
        </p:spPr>
        <p:txBody>
          <a:bodyPr/>
          <a:lstStyle/>
          <a:p>
            <a:r>
              <a:rPr lang="en-US" altLang="en-US" smtClean="0"/>
              <a:t>Pseudomalfunctions</a:t>
            </a:r>
            <a:r>
              <a:rPr lang="en-US" altLang="en-US" sz="3400" smtClean="0"/>
              <a:t/>
            </a:r>
            <a:br>
              <a:rPr lang="en-US" altLang="en-US" sz="3400" smtClean="0"/>
            </a:br>
            <a:r>
              <a:rPr lang="en-US" altLang="en-US" sz="2800" i="1" smtClean="0"/>
              <a:t>Pacing Modes </a:t>
            </a:r>
            <a:r>
              <a:rPr lang="en-US" altLang="en-US" sz="2800" smtClean="0"/>
              <a:t/>
            </a:r>
            <a:br>
              <a:rPr lang="en-US" altLang="en-US" sz="2800" smtClean="0"/>
            </a:br>
            <a:r>
              <a:rPr lang="en-US" altLang="en-US" sz="3400" smtClean="0"/>
              <a:t>May Be Caused By:</a:t>
            </a:r>
          </a:p>
        </p:txBody>
      </p:sp>
      <p:sp>
        <p:nvSpPr>
          <p:cNvPr id="1844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12750" y="1219200"/>
            <a:ext cx="8426450" cy="5029200"/>
          </a:xfrm>
          <a:noFill/>
        </p:spPr>
        <p:txBody>
          <a:bodyPr/>
          <a:lstStyle/>
          <a:p>
            <a:r>
              <a:rPr lang="en-US" altLang="en-US" smtClean="0"/>
              <a:t>Battery depletion indicators (ERI/EOL)</a:t>
            </a:r>
          </a:p>
          <a:p>
            <a:r>
              <a:rPr lang="en-US" altLang="en-US" smtClean="0"/>
              <a:t>Electrical reset</a:t>
            </a:r>
          </a:p>
          <a:p>
            <a:r>
              <a:rPr lang="en-US" altLang="en-US" smtClean="0"/>
              <a:t>Mode switching</a:t>
            </a:r>
          </a:p>
          <a:p>
            <a:r>
              <a:rPr lang="en-US" altLang="en-US" smtClean="0"/>
              <a:t>Noise reversion </a:t>
            </a:r>
          </a:p>
          <a:p>
            <a:pPr lvl="1"/>
            <a:r>
              <a:rPr lang="en-US" altLang="en-US" smtClean="0"/>
              <a:t>Sensing that occurs during atrial or ventricular refractory periods will restart the refractory period. </a:t>
            </a:r>
          </a:p>
          <a:p>
            <a:pPr lvl="1"/>
            <a:r>
              <a:rPr lang="en-US" altLang="en-US" smtClean="0"/>
              <a:t>Continuous refractory sensing is called </a:t>
            </a:r>
            <a:r>
              <a:rPr lang="en-US" altLang="en-US" i="1" smtClean="0"/>
              <a:t>noise reversion</a:t>
            </a:r>
            <a:r>
              <a:rPr lang="en-US" altLang="en-US" smtClean="0"/>
              <a:t> and will:</a:t>
            </a:r>
          </a:p>
          <a:p>
            <a:pPr lvl="2"/>
            <a:r>
              <a:rPr lang="en-US" altLang="en-US" smtClean="0"/>
              <a:t>Cause pacing to occur at sensor-indicated rate for rate-responsive modes</a:t>
            </a:r>
          </a:p>
          <a:p>
            <a:pPr lvl="2"/>
            <a:r>
              <a:rPr lang="en-US" altLang="en-US" smtClean="0"/>
              <a:t>Cause pacing to occur at the lower rate for non- rate-responsive modes</a:t>
            </a:r>
          </a:p>
          <a:p>
            <a:endParaRPr lang="en-US" altLang="en-US" smtClean="0"/>
          </a:p>
          <a:p>
            <a:pPr>
              <a:buFont typeface="Monotype Sorts"/>
              <a:buNone/>
            </a:pPr>
            <a:endParaRPr lang="en-US" altLang="en-US" smtClean="0"/>
          </a:p>
          <a:p>
            <a:pPr>
              <a:buFont typeface="Monotype Sorts"/>
              <a:buNone/>
            </a:pPr>
            <a:endParaRPr lang="en-US" altLang="en-US" smtClean="0"/>
          </a:p>
          <a:p>
            <a:pPr>
              <a:buFont typeface="Monotype Sorts"/>
              <a:buNone/>
            </a:pPr>
            <a:endParaRPr lang="en-US" altLang="en-US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74050" cy="685800"/>
          </a:xfrm>
          <a:noFill/>
        </p:spPr>
        <p:txBody>
          <a:bodyPr/>
          <a:lstStyle/>
          <a:p>
            <a:r>
              <a:rPr lang="en-US" altLang="en-US" smtClean="0"/>
              <a:t>Pseudomalfunctions </a:t>
            </a:r>
            <a:br>
              <a:rPr lang="en-US" altLang="en-US" smtClean="0"/>
            </a:br>
            <a:r>
              <a:rPr lang="en-US" altLang="en-US" sz="2800" i="1" smtClean="0"/>
              <a:t>Pacing Modes Examples</a:t>
            </a:r>
          </a:p>
        </p:txBody>
      </p:sp>
      <p:sp>
        <p:nvSpPr>
          <p:cNvPr id="19465" name="Rectangle 11"/>
          <p:cNvSpPr>
            <a:spLocks noChangeArrowheads="1"/>
          </p:cNvSpPr>
          <p:nvPr/>
        </p:nvSpPr>
        <p:spPr bwMode="blackWhite">
          <a:xfrm>
            <a:off x="304800" y="1889125"/>
            <a:ext cx="1752600" cy="3079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i="1">
                <a:solidFill>
                  <a:srgbClr val="0099FF"/>
                </a:solidFill>
              </a:rPr>
              <a:t>Noise Reversion</a:t>
            </a:r>
          </a:p>
        </p:txBody>
      </p:sp>
      <p:pic>
        <p:nvPicPr>
          <p:cNvPr id="19466" name="Picture 2"/>
          <p:cNvPicPr>
            <a:picLocks noChangeAspect="1" noChangeArrowheads="1"/>
          </p:cNvPicPr>
          <p:nvPr/>
        </p:nvPicPr>
        <p:blipFill>
          <a:blip r:embed="rId3"/>
          <a:srcRect l="12683" t="6686" r="4955" b="1941"/>
          <a:stretch>
            <a:fillRect/>
          </a:stretch>
        </p:blipFill>
        <p:spPr bwMode="auto">
          <a:xfrm>
            <a:off x="3232150" y="3302000"/>
            <a:ext cx="5575300" cy="15621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9467" name="Rectangle 11"/>
          <p:cNvSpPr>
            <a:spLocks noChangeArrowheads="1"/>
          </p:cNvSpPr>
          <p:nvPr/>
        </p:nvSpPr>
        <p:spPr bwMode="blackWhite">
          <a:xfrm>
            <a:off x="1981200" y="3848100"/>
            <a:ext cx="1143000" cy="309563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i="1">
                <a:solidFill>
                  <a:srgbClr val="0099FF"/>
                </a:solidFill>
              </a:rPr>
              <a:t>MVP Mode</a:t>
            </a:r>
          </a:p>
        </p:txBody>
      </p:sp>
      <p:pic>
        <p:nvPicPr>
          <p:cNvPr id="19468" name="Picture 3"/>
          <p:cNvPicPr>
            <a:picLocks noChangeAspect="1" noChangeArrowheads="1"/>
          </p:cNvPicPr>
          <p:nvPr/>
        </p:nvPicPr>
        <p:blipFill>
          <a:blip r:embed="rId4"/>
          <a:srcRect l="6697" t="5937" r="33035" b="29399"/>
          <a:stretch>
            <a:fillRect/>
          </a:stretch>
        </p:blipFill>
        <p:spPr bwMode="auto">
          <a:xfrm>
            <a:off x="228600" y="5041900"/>
            <a:ext cx="6235700" cy="17399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469" name="Picture 9"/>
          <p:cNvPicPr>
            <a:picLocks noChangeArrowheads="1"/>
          </p:cNvPicPr>
          <p:nvPr/>
        </p:nvPicPr>
        <p:blipFill>
          <a:blip r:embed="rId5"/>
          <a:srcRect t="6847"/>
          <a:stretch>
            <a:fillRect/>
          </a:stretch>
        </p:blipFill>
        <p:spPr bwMode="auto">
          <a:xfrm>
            <a:off x="2070100" y="1143000"/>
            <a:ext cx="5778500" cy="2057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9470" name="Rectangle 11"/>
          <p:cNvSpPr>
            <a:spLocks noChangeArrowheads="1"/>
          </p:cNvSpPr>
          <p:nvPr/>
        </p:nvSpPr>
        <p:spPr bwMode="blackWhite">
          <a:xfrm>
            <a:off x="6553200" y="5616575"/>
            <a:ext cx="1600200" cy="3079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i="1">
                <a:solidFill>
                  <a:srgbClr val="0099FF"/>
                </a:solidFill>
              </a:rPr>
              <a:t>Mode Switching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/>
          <a:lstStyle/>
          <a:p>
            <a:pPr algn="ctr"/>
            <a:r>
              <a:rPr lang="en-US" altLang="en-US" b="1" dirty="0" smtClean="0">
                <a:solidFill>
                  <a:schemeClr val="tx1"/>
                </a:solidFill>
              </a:rPr>
              <a:t>TROUBLESHOOTING CASE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527300" y="3200400"/>
            <a:ext cx="46482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eaLnBrk="1" hangingPunct="1">
              <a:buFontTx/>
              <a:buAutoNum type="arabicPeriod"/>
              <a:defRPr/>
            </a:pPr>
            <a:r>
              <a:rPr lang="en-US" sz="2000" b="0" dirty="0" smtClean="0">
                <a:latin typeface="+mj-lt"/>
              </a:rPr>
              <a:t>Define the problem</a:t>
            </a:r>
          </a:p>
          <a:p>
            <a:pPr eaLnBrk="1" hangingPunct="1">
              <a:buFontTx/>
              <a:buAutoNum type="arabicPeriod"/>
              <a:defRPr/>
            </a:pPr>
            <a:r>
              <a:rPr lang="en-US" sz="2000" b="0" dirty="0" smtClean="0">
                <a:latin typeface="+mj-lt"/>
              </a:rPr>
              <a:t>Identify the cause of the problem(s)</a:t>
            </a:r>
          </a:p>
          <a:p>
            <a:pPr eaLnBrk="1" hangingPunct="1">
              <a:buFontTx/>
              <a:buAutoNum type="arabicPeriod"/>
              <a:defRPr/>
            </a:pPr>
            <a:r>
              <a:rPr lang="en-US" sz="2000" b="0" dirty="0" smtClean="0">
                <a:latin typeface="+mj-lt"/>
              </a:rPr>
              <a:t>Correct the problem</a:t>
            </a:r>
          </a:p>
          <a:p>
            <a:pPr eaLnBrk="1" hangingPunct="1">
              <a:buFontTx/>
              <a:buAutoNum type="arabicPeriod"/>
              <a:defRPr/>
            </a:pPr>
            <a:r>
              <a:rPr lang="en-US" sz="2000" b="0" dirty="0" smtClean="0">
                <a:latin typeface="+mj-lt"/>
              </a:rPr>
              <a:t>Verify the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Externally induced runaway pacemaker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following the use of  </a:t>
            </a:r>
            <a:r>
              <a:rPr lang="en-US" dirty="0" err="1" smtClean="0"/>
              <a:t>electrocautery</a:t>
            </a:r>
            <a:r>
              <a:rPr lang="en-US" dirty="0" smtClean="0"/>
              <a:t>, application of a coil of a pacemaker </a:t>
            </a:r>
            <a:r>
              <a:rPr lang="en-US" dirty="0" err="1" smtClean="0"/>
              <a:t>analyzer,radiation</a:t>
            </a:r>
            <a:r>
              <a:rPr lang="en-US" dirty="0" smtClean="0"/>
              <a:t> therapy</a:t>
            </a:r>
          </a:p>
          <a:p>
            <a:r>
              <a:rPr lang="en-US" dirty="0" smtClean="0"/>
              <a:t> All reported cases were irreversible</a:t>
            </a:r>
          </a:p>
          <a:p>
            <a:pPr>
              <a:buNone/>
            </a:pPr>
            <a:r>
              <a:rPr lang="en-US" dirty="0" smtClean="0"/>
              <a:t>Incorporating runaway protection circuits.</a:t>
            </a:r>
          </a:p>
          <a:p>
            <a:r>
              <a:rPr lang="en-US" dirty="0" smtClean="0"/>
              <a:t>A runaway protection rate of 140 </a:t>
            </a:r>
            <a:r>
              <a:rPr lang="en-US" dirty="0" err="1" smtClean="0"/>
              <a:t>ppm</a:t>
            </a:r>
            <a:r>
              <a:rPr lang="en-US" dirty="0" smtClean="0"/>
              <a:t> in single chamber. </a:t>
            </a:r>
          </a:p>
          <a:p>
            <a:r>
              <a:rPr lang="en-US" dirty="0" smtClean="0"/>
              <a:t>The runaway protection rate in dual chamber systems varies from 180 to 200 </a:t>
            </a:r>
            <a:r>
              <a:rPr lang="en-US" dirty="0" err="1" smtClean="0"/>
              <a:t>ppm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7405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Case 1</a:t>
            </a:r>
            <a:endParaRPr lang="en-US" altLang="en-US" sz="20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Information you have: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DDD 60-130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PAV/SAV 150-120 ms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PVARP 310 ms</a:t>
            </a:r>
          </a:p>
          <a:p>
            <a:pPr marL="285750" lvl="1" indent="0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/>
          </a:p>
          <a:p>
            <a:pPr marL="285750" lvl="1" indent="0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Question: Why is rhythm irregular, sometimes fast?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Hypotheses: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/>
              <a:t>Tracking PAF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/>
              <a:t>Oversensing (tracking a “P-wave” that is not there)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/>
              <a:t>Are these grouped beats – upper tracking rate behavior?</a:t>
            </a:r>
          </a:p>
        </p:txBody>
      </p:sp>
      <p:pic>
        <p:nvPicPr>
          <p:cNvPr id="22532" name="Picture 4" descr="At_over_01"/>
          <p:cNvPicPr>
            <a:picLocks noChangeAspect="1" noChangeArrowheads="1"/>
          </p:cNvPicPr>
          <p:nvPr/>
        </p:nvPicPr>
        <p:blipFill>
          <a:blip r:embed="rId3"/>
          <a:srcRect r="9041"/>
          <a:stretch>
            <a:fillRect/>
          </a:stretch>
        </p:blipFill>
        <p:spPr bwMode="auto">
          <a:xfrm>
            <a:off x="201613" y="2514600"/>
            <a:ext cx="88026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343400" y="1600200"/>
            <a:ext cx="1905000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>
                <a:solidFill>
                  <a:schemeClr val="bg1"/>
                </a:solidFill>
              </a:rPr>
              <a:t>Click for Hint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5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Case 1</a:t>
            </a:r>
            <a:br>
              <a:rPr lang="en-US" altLang="en-US" smtClean="0"/>
            </a:br>
            <a:r>
              <a:rPr lang="en-US" altLang="en-US" sz="2400" i="1" smtClean="0"/>
              <a:t>First Hypothesis: Tracking Paroxysmal AF</a:t>
            </a:r>
            <a:endParaRPr lang="en-US" altLang="en-US" sz="2000" i="1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is the evidence for AF?</a:t>
            </a:r>
          </a:p>
          <a:p>
            <a:pPr lvl="1" eaLnBrk="1" hangingPunct="1">
              <a:defRPr/>
            </a:pPr>
            <a:r>
              <a:rPr lang="en-US" dirty="0" smtClean="0"/>
              <a:t>Irregular ventricular events</a:t>
            </a:r>
          </a:p>
          <a:p>
            <a:pPr lvl="1" eaLnBrk="1" hangingPunct="1">
              <a:defRPr/>
            </a:pPr>
            <a:r>
              <a:rPr lang="en-US" dirty="0" smtClean="0"/>
              <a:t>Could be “fine” AF, not visible on baseline</a:t>
            </a:r>
          </a:p>
          <a:p>
            <a:pPr marL="285750" lvl="1" indent="0" eaLnBrk="1" hangingPunct="1">
              <a:buFontTx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What is the evidence against AF?</a:t>
            </a:r>
          </a:p>
          <a:p>
            <a:pPr lvl="1" eaLnBrk="1" hangingPunct="1">
              <a:defRPr/>
            </a:pPr>
            <a:r>
              <a:rPr lang="en-US" dirty="0" smtClean="0"/>
              <a:t>Some visible P-waves</a:t>
            </a:r>
          </a:p>
          <a:p>
            <a:pPr lvl="1" eaLnBrk="1" hangingPunct="1">
              <a:defRPr/>
            </a:pPr>
            <a:r>
              <a:rPr lang="en-US" dirty="0" smtClean="0"/>
              <a:t>Evidence of atrial pacing</a:t>
            </a:r>
          </a:p>
        </p:txBody>
      </p:sp>
      <p:pic>
        <p:nvPicPr>
          <p:cNvPr id="23556" name="Picture 4" descr="At_over_01"/>
          <p:cNvPicPr>
            <a:picLocks noChangeAspect="1" noChangeArrowheads="1"/>
          </p:cNvPicPr>
          <p:nvPr/>
        </p:nvPicPr>
        <p:blipFill>
          <a:blip r:embed="rId3"/>
          <a:srcRect r="9041"/>
          <a:stretch>
            <a:fillRect/>
          </a:stretch>
        </p:blipFill>
        <p:spPr bwMode="auto">
          <a:xfrm>
            <a:off x="188913" y="4724400"/>
            <a:ext cx="88026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Case 1</a:t>
            </a:r>
            <a:r>
              <a:rPr lang="en-US" altLang="en-US" sz="2200" smtClean="0"/>
              <a:t> </a:t>
            </a:r>
            <a:r>
              <a:rPr lang="en-US" altLang="en-US" sz="2600" i="1" smtClean="0"/>
              <a:t/>
            </a:r>
            <a:br>
              <a:rPr lang="en-US" altLang="en-US" sz="2600" i="1" smtClean="0"/>
            </a:br>
            <a:r>
              <a:rPr lang="en-US" altLang="en-US" sz="2400" i="1" smtClean="0"/>
              <a:t>Second Hypothesis: Atrial Oversensing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is the evidence for atrial oversensing?</a:t>
            </a:r>
          </a:p>
          <a:p>
            <a:pPr lvl="1" eaLnBrk="1" hangingPunct="1"/>
            <a:r>
              <a:rPr lang="en-US" altLang="en-US" smtClean="0"/>
              <a:t>Irregular ventricular tracking</a:t>
            </a:r>
          </a:p>
          <a:p>
            <a:pPr lvl="1" eaLnBrk="1" hangingPunct="1"/>
            <a:r>
              <a:rPr lang="en-US" altLang="en-US" smtClean="0"/>
              <a:t>Evidence of ventricular tracking without visible P-waves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What is evidence against atrial oversensing?</a:t>
            </a:r>
          </a:p>
          <a:p>
            <a:pPr lvl="1" eaLnBrk="1" hangingPunct="1"/>
            <a:r>
              <a:rPr lang="en-US" altLang="en-US" smtClean="0"/>
              <a:t>There may be P-waves “hidden” in some T-waves</a:t>
            </a:r>
          </a:p>
        </p:txBody>
      </p:sp>
      <p:pic>
        <p:nvPicPr>
          <p:cNvPr id="24580" name="Picture 4" descr="At_over_01"/>
          <p:cNvPicPr>
            <a:picLocks noChangeAspect="1" noChangeArrowheads="1"/>
          </p:cNvPicPr>
          <p:nvPr/>
        </p:nvPicPr>
        <p:blipFill>
          <a:blip r:embed="rId3"/>
          <a:srcRect r="9041"/>
          <a:stretch>
            <a:fillRect/>
          </a:stretch>
        </p:blipFill>
        <p:spPr bwMode="auto">
          <a:xfrm>
            <a:off x="188913" y="4800600"/>
            <a:ext cx="88026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Line 5"/>
          <p:cNvSpPr>
            <a:spLocks noChangeShapeType="1"/>
          </p:cNvSpPr>
          <p:nvPr/>
        </p:nvSpPr>
        <p:spPr bwMode="auto">
          <a:xfrm flipH="1">
            <a:off x="6781800" y="3200400"/>
            <a:ext cx="3810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Case 1 </a:t>
            </a:r>
            <a:br>
              <a:rPr lang="en-US" altLang="en-US" smtClean="0"/>
            </a:br>
            <a:r>
              <a:rPr lang="en-US" altLang="en-US" sz="2400" i="1" smtClean="0"/>
              <a:t>Third Hypothesis: Upper Rate Behavior</a:t>
            </a:r>
            <a:endParaRPr lang="en-US" altLang="en-US" sz="2000" i="1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is the evidence for Wenckebach?</a:t>
            </a:r>
          </a:p>
          <a:p>
            <a:pPr lvl="1" eaLnBrk="1" hangingPunct="1">
              <a:defRPr/>
            </a:pPr>
            <a:r>
              <a:rPr lang="en-US" dirty="0" smtClean="0"/>
              <a:t>Some evidence of “grouped” beats</a:t>
            </a:r>
          </a:p>
          <a:p>
            <a:pPr lvl="1" eaLnBrk="1" hangingPunct="1">
              <a:defRPr/>
            </a:pPr>
            <a:r>
              <a:rPr lang="en-US" dirty="0" smtClean="0"/>
              <a:t>Evidence of P-waves “hidden” in some T-waves</a:t>
            </a:r>
          </a:p>
          <a:p>
            <a:pPr marL="285750" lvl="1" indent="0" eaLnBrk="1" hangingPunct="1">
              <a:buFontTx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What is evidence against Wenckebach?</a:t>
            </a:r>
          </a:p>
          <a:p>
            <a:pPr lvl="1" eaLnBrk="1" hangingPunct="1">
              <a:defRPr/>
            </a:pPr>
            <a:r>
              <a:rPr lang="en-US" dirty="0" smtClean="0"/>
              <a:t>The A-A intervals don’t march out</a:t>
            </a:r>
          </a:p>
          <a:p>
            <a:pPr lvl="1" eaLnBrk="1" hangingPunct="1">
              <a:defRPr/>
            </a:pPr>
            <a:r>
              <a:rPr lang="en-US" dirty="0" smtClean="0"/>
              <a:t>Evidence of atrial pacing – no need if this is UTR behavior</a:t>
            </a:r>
          </a:p>
        </p:txBody>
      </p:sp>
      <p:pic>
        <p:nvPicPr>
          <p:cNvPr id="25604" name="Picture 4" descr="At_over_01"/>
          <p:cNvPicPr>
            <a:picLocks noChangeAspect="1" noChangeArrowheads="1"/>
          </p:cNvPicPr>
          <p:nvPr/>
        </p:nvPicPr>
        <p:blipFill>
          <a:blip r:embed="rId3"/>
          <a:srcRect r="9041"/>
          <a:stretch>
            <a:fillRect/>
          </a:stretch>
        </p:blipFill>
        <p:spPr bwMode="auto">
          <a:xfrm>
            <a:off x="188913" y="4595813"/>
            <a:ext cx="88026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Case 1</a:t>
            </a:r>
            <a:r>
              <a:rPr lang="en-US" altLang="en-US" sz="2400" i="1" smtClean="0"/>
              <a:t/>
            </a:r>
            <a:br>
              <a:rPr lang="en-US" altLang="en-US" sz="2400" i="1" smtClean="0"/>
            </a:br>
            <a:r>
              <a:rPr lang="en-US" altLang="en-US" sz="2400" i="1" smtClean="0"/>
              <a:t>What Are Your Next Steps?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 form a better hypothesis:</a:t>
            </a:r>
          </a:p>
          <a:p>
            <a:pPr lvl="1" eaLnBrk="1" hangingPunct="1">
              <a:defRPr/>
            </a:pPr>
            <a:r>
              <a:rPr lang="en-US" dirty="0" smtClean="0"/>
              <a:t>Interrogate pacemaker</a:t>
            </a:r>
          </a:p>
          <a:p>
            <a:pPr lvl="1" eaLnBrk="1" hangingPunct="1">
              <a:defRPr/>
            </a:pPr>
            <a:r>
              <a:rPr lang="en-US" dirty="0" smtClean="0"/>
              <a:t>Observe ECG and Marker Channel strip</a:t>
            </a:r>
          </a:p>
          <a:p>
            <a:pPr marL="285750" lvl="1" indent="0" eaLnBrk="1" hangingPunct="1">
              <a:buFontTx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To test the hypothesis:</a:t>
            </a:r>
          </a:p>
          <a:p>
            <a:pPr lvl="1" eaLnBrk="1" hangingPunct="1">
              <a:defRPr/>
            </a:pPr>
            <a:r>
              <a:rPr lang="en-US" dirty="0" smtClean="0"/>
              <a:t>Perform sensing test – observe rhythm/markers </a:t>
            </a:r>
          </a:p>
          <a:p>
            <a:pPr lvl="1" eaLnBrk="1" hangingPunct="1">
              <a:defRPr/>
            </a:pPr>
            <a:r>
              <a:rPr lang="en-US" dirty="0" smtClean="0"/>
              <a:t>Check lead impedance for low impedance (insulation break), which often causes oversensing (&lt; about 250 </a:t>
            </a:r>
            <a:r>
              <a:rPr lang="el-GR" dirty="0" smtClean="0">
                <a:cs typeface="Arial" charset="0"/>
              </a:rPr>
              <a:t>Ω</a:t>
            </a:r>
            <a:r>
              <a:rPr lang="en-US" dirty="0" smtClean="0"/>
              <a:t>) </a:t>
            </a:r>
          </a:p>
          <a:p>
            <a:pPr lvl="2" eaLnBrk="1" hangingPunct="1">
              <a:defRPr/>
            </a:pPr>
            <a:r>
              <a:rPr lang="en-US" dirty="0" smtClean="0"/>
              <a:t>What is the normal impedance range (assume standard leads)?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Case 1</a:t>
            </a:r>
            <a:r>
              <a:rPr lang="en-US" altLang="en-US" sz="2200" smtClean="0"/>
              <a:t> </a:t>
            </a:r>
            <a:br>
              <a:rPr lang="en-US" altLang="en-US" sz="2200" smtClean="0"/>
            </a:br>
            <a:r>
              <a:rPr lang="en-US" altLang="en-US" sz="2400" i="1" smtClean="0"/>
              <a:t>Final Hypothesis: Atrial Oversensing</a:t>
            </a:r>
            <a:endParaRPr lang="en-US" altLang="en-US" sz="2000" i="1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Confirmed by</a:t>
            </a:r>
          </a:p>
          <a:p>
            <a:pPr lvl="1" eaLnBrk="1" hangingPunct="1"/>
            <a:r>
              <a:rPr lang="en-US" altLang="en-US" smtClean="0"/>
              <a:t>Marker Channel annotations showing AS markers without P-waves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lvl="1"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27652" name="Picture 4" descr="Solution_01"/>
          <p:cNvPicPr>
            <a:picLocks noChangeAspect="1" noChangeArrowheads="1"/>
          </p:cNvPicPr>
          <p:nvPr/>
        </p:nvPicPr>
        <p:blipFill>
          <a:blip r:embed="rId3"/>
          <a:srcRect l="49661"/>
          <a:stretch>
            <a:fillRect/>
          </a:stretch>
        </p:blipFill>
        <p:spPr bwMode="auto">
          <a:xfrm>
            <a:off x="152400" y="3124200"/>
            <a:ext cx="8742363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1511300" y="3276600"/>
            <a:ext cx="381000" cy="2286000"/>
          </a:xfrm>
          <a:prstGeom prst="ellips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4559300" y="3200400"/>
            <a:ext cx="533400" cy="2286000"/>
          </a:xfrm>
          <a:prstGeom prst="ellips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27655" name="Oval 7"/>
          <p:cNvSpPr>
            <a:spLocks noChangeArrowheads="1"/>
          </p:cNvSpPr>
          <p:nvPr/>
        </p:nvSpPr>
        <p:spPr bwMode="auto">
          <a:xfrm>
            <a:off x="7835900" y="3200400"/>
            <a:ext cx="381000" cy="2286000"/>
          </a:xfrm>
          <a:prstGeom prst="ellips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Case 1 </a:t>
            </a:r>
            <a:br>
              <a:rPr lang="en-US" altLang="en-US" smtClean="0"/>
            </a:br>
            <a:r>
              <a:rPr lang="en-US" altLang="en-US" sz="2400" i="1" smtClean="0"/>
              <a:t>Conclusion: Atrial Oversensing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do you consider?</a:t>
            </a:r>
          </a:p>
          <a:p>
            <a:pPr lvl="2" eaLnBrk="1" hangingPunct="1"/>
            <a:r>
              <a:rPr lang="en-US" altLang="en-US" smtClean="0"/>
              <a:t>Ask questions</a:t>
            </a:r>
          </a:p>
          <a:p>
            <a:pPr lvl="2" eaLnBrk="1" hangingPunct="1"/>
            <a:r>
              <a:rPr lang="en-US" altLang="en-US" smtClean="0"/>
              <a:t>Find out the relevant concerns about this patient</a:t>
            </a:r>
          </a:p>
          <a:p>
            <a:pPr lvl="2" eaLnBrk="1" hangingPunct="1"/>
            <a:r>
              <a:rPr lang="en-US" altLang="en-US" smtClean="0"/>
              <a:t>If you are uncertain, call Technical Services</a:t>
            </a:r>
          </a:p>
          <a:p>
            <a:pPr lvl="2" eaLnBrk="1" hangingPunct="1"/>
            <a:r>
              <a:rPr lang="en-US" altLang="en-US" smtClean="0"/>
              <a:t>Be ready to make an appropriate suggestion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Case 1 </a:t>
            </a:r>
            <a:br>
              <a:rPr lang="en-US" altLang="en-US" smtClean="0"/>
            </a:br>
            <a:r>
              <a:rPr lang="en-US" altLang="en-US" sz="2400" i="1" smtClean="0"/>
              <a:t>Conclusion: Atrial Oversensing</a:t>
            </a:r>
            <a:endParaRPr lang="en-US" altLang="en-US" sz="1500" i="1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750" y="1143000"/>
            <a:ext cx="827405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Cause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smtClean="0"/>
              <a:t>Insulation breach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smtClean="0"/>
              <a:t>Bipolar impedance: 190 </a:t>
            </a:r>
            <a:r>
              <a:rPr lang="el-GR" altLang="en-US" sz="1800" smtClean="0">
                <a:cs typeface="Arial" pitchFamily="34" charset="0"/>
              </a:rPr>
              <a:t>Ω</a:t>
            </a:r>
            <a:endParaRPr lang="en-US" altLang="en-US" smtClean="0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825" y="2263775"/>
            <a:ext cx="7089775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76200"/>
            <a:ext cx="8274050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Case 1</a:t>
            </a:r>
            <a:r>
              <a:rPr lang="en-US" altLang="en-US" sz="2200" smtClean="0"/>
              <a:t> </a:t>
            </a:r>
            <a:br>
              <a:rPr lang="en-US" altLang="en-US" sz="2200" smtClean="0"/>
            </a:br>
            <a:r>
              <a:rPr lang="en-US" altLang="en-US" sz="2400" i="1" smtClean="0"/>
              <a:t>Conclusion: Atrial Oversensing</a:t>
            </a:r>
            <a:endParaRPr lang="en-US" altLang="en-US" sz="1500" i="1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000" smtClean="0"/>
              <a:t>Considerations:</a:t>
            </a:r>
          </a:p>
          <a:p>
            <a:pPr lvl="1" eaLnBrk="1" hangingPunct="1"/>
            <a:r>
              <a:rPr lang="en-US" altLang="en-US" sz="1800" smtClean="0"/>
              <a:t>How easy is it to “fix”</a:t>
            </a:r>
          </a:p>
          <a:p>
            <a:pPr lvl="2" eaLnBrk="1" hangingPunct="1"/>
            <a:r>
              <a:rPr lang="en-US" altLang="en-US" sz="1600" smtClean="0"/>
              <a:t>Unipolar lead in situ</a:t>
            </a:r>
          </a:p>
          <a:p>
            <a:pPr lvl="1" eaLnBrk="1" hangingPunct="1"/>
            <a:r>
              <a:rPr lang="en-US" altLang="en-US" sz="1800" smtClean="0"/>
              <a:t>What are the risks to the patient to “fix”</a:t>
            </a:r>
          </a:p>
          <a:p>
            <a:pPr lvl="2" eaLnBrk="1" hangingPunct="1"/>
            <a:r>
              <a:rPr lang="en-US" altLang="en-US" sz="1600" smtClean="0"/>
              <a:t>Elderly, debilitated patient </a:t>
            </a:r>
          </a:p>
          <a:p>
            <a:pPr lvl="1" eaLnBrk="1" hangingPunct="1"/>
            <a:r>
              <a:rPr lang="en-US" altLang="en-US" sz="1800" smtClean="0"/>
              <a:t>What are the risks/implications if it is not “fixed”</a:t>
            </a:r>
          </a:p>
          <a:p>
            <a:pPr lvl="2" eaLnBrk="1" hangingPunct="1"/>
            <a:r>
              <a:rPr lang="en-US" altLang="en-US" sz="1600" smtClean="0"/>
              <a:t>Loss of AV synchrony</a:t>
            </a:r>
          </a:p>
          <a:p>
            <a:pPr lvl="2" eaLnBrk="1" hangingPunct="1"/>
            <a:r>
              <a:rPr lang="en-US" altLang="en-US" sz="1600" smtClean="0"/>
              <a:t>Possible that AF diagnostics are not accurate</a:t>
            </a:r>
          </a:p>
          <a:p>
            <a:pPr lvl="2" eaLnBrk="1" hangingPunct="1"/>
            <a:r>
              <a:rPr lang="en-US" altLang="en-US" sz="1600" smtClean="0"/>
              <a:t>Risk of PMT</a:t>
            </a:r>
          </a:p>
          <a:p>
            <a:pPr lvl="1" eaLnBrk="1" hangingPunct="1"/>
            <a:r>
              <a:rPr lang="en-US" altLang="en-US" sz="1800" smtClean="0"/>
              <a:t>Are there any alternatives?</a:t>
            </a:r>
          </a:p>
          <a:p>
            <a:pPr lvl="2" eaLnBrk="1" hangingPunct="1"/>
            <a:r>
              <a:rPr lang="en-US" altLang="en-US" sz="1600" smtClean="0"/>
              <a:t>VVI?</a:t>
            </a:r>
          </a:p>
          <a:p>
            <a:pPr lvl="1" eaLnBrk="1" hangingPunct="1">
              <a:buFontTx/>
              <a:buNone/>
            </a:pPr>
            <a:endParaRPr lang="en-US" altLang="en-US" sz="1800" smtClean="0"/>
          </a:p>
          <a:p>
            <a:pPr lvl="1"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304800"/>
            <a:ext cx="8274050" cy="685800"/>
          </a:xfrm>
        </p:spPr>
        <p:txBody>
          <a:bodyPr/>
          <a:lstStyle/>
          <a:p>
            <a:r>
              <a:rPr lang="en-US" altLang="en-US" smtClean="0"/>
              <a:t>Knowledge Checkpoint #1</a:t>
            </a:r>
          </a:p>
        </p:txBody>
      </p:sp>
      <p:pic>
        <p:nvPicPr>
          <p:cNvPr id="75779" name="Picture 3"/>
          <p:cNvPicPr>
            <a:picLocks noGrp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0" y="1219200"/>
            <a:ext cx="7772400" cy="2395538"/>
          </a:xfrm>
          <a:noFill/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762000" y="2225675"/>
            <a:ext cx="7772400" cy="1508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1143000" y="2971800"/>
            <a:ext cx="57150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Undersensing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Oversensing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Capture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Output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Normal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5271" t="22917" r="7467" b="14583"/>
          <a:stretch>
            <a:fillRect/>
          </a:stretch>
        </p:blipFill>
        <p:spPr bwMode="auto">
          <a:xfrm>
            <a:off x="228600" y="1219200"/>
            <a:ext cx="813689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33400" y="5715000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mortality of runaway in unprotected pacemakers was 34% in a series of 44 case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74050" cy="685800"/>
          </a:xfrm>
        </p:spPr>
        <p:txBody>
          <a:bodyPr/>
          <a:lstStyle/>
          <a:p>
            <a:r>
              <a:rPr lang="en-US" altLang="en-US" smtClean="0"/>
              <a:t>Answer #1</a:t>
            </a:r>
          </a:p>
        </p:txBody>
      </p:sp>
      <p:pic>
        <p:nvPicPr>
          <p:cNvPr id="76803" name="Picture 3"/>
          <p:cNvPicPr>
            <a:picLocks noGrp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62000" y="1219200"/>
            <a:ext cx="7772400" cy="2395538"/>
          </a:xfrm>
          <a:noFill/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762000" y="3733800"/>
            <a:ext cx="25908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Undersensing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Oversensing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Capture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Output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Normal</a:t>
            </a:r>
          </a:p>
        </p:txBody>
      </p:sp>
      <p:sp>
        <p:nvSpPr>
          <p:cNvPr id="76805" name="Freeform 5"/>
          <p:cNvSpPr>
            <a:spLocks/>
          </p:cNvSpPr>
          <p:nvPr/>
        </p:nvSpPr>
        <p:spPr bwMode="auto">
          <a:xfrm>
            <a:off x="2835275" y="1535113"/>
            <a:ext cx="746125" cy="585787"/>
          </a:xfrm>
          <a:custGeom>
            <a:avLst/>
            <a:gdLst>
              <a:gd name="T0" fmla="*/ 2147483647 w 470"/>
              <a:gd name="T1" fmla="*/ 2147483647 h 369"/>
              <a:gd name="T2" fmla="*/ 2147483647 w 470"/>
              <a:gd name="T3" fmla="*/ 2147483647 h 369"/>
              <a:gd name="T4" fmla="*/ 2147483647 w 470"/>
              <a:gd name="T5" fmla="*/ 2147483647 h 369"/>
              <a:gd name="T6" fmla="*/ 0 w 470"/>
              <a:gd name="T7" fmla="*/ 2147483647 h 369"/>
              <a:gd name="T8" fmla="*/ 2147483647 w 470"/>
              <a:gd name="T9" fmla="*/ 2147483647 h 369"/>
              <a:gd name="T10" fmla="*/ 2147483647 w 470"/>
              <a:gd name="T11" fmla="*/ 2147483647 h 369"/>
              <a:gd name="T12" fmla="*/ 2147483647 w 470"/>
              <a:gd name="T13" fmla="*/ 2147483647 h 369"/>
              <a:gd name="T14" fmla="*/ 2147483647 w 470"/>
              <a:gd name="T15" fmla="*/ 2147483647 h 369"/>
              <a:gd name="T16" fmla="*/ 2147483647 w 470"/>
              <a:gd name="T17" fmla="*/ 2147483647 h 369"/>
              <a:gd name="T18" fmla="*/ 2147483647 w 470"/>
              <a:gd name="T19" fmla="*/ 2147483647 h 369"/>
              <a:gd name="T20" fmla="*/ 2147483647 w 470"/>
              <a:gd name="T21" fmla="*/ 2147483647 h 369"/>
              <a:gd name="T22" fmla="*/ 2147483647 w 470"/>
              <a:gd name="T23" fmla="*/ 2147483647 h 369"/>
              <a:gd name="T24" fmla="*/ 2147483647 w 470"/>
              <a:gd name="T25" fmla="*/ 2147483647 h 3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70" h="369">
                <a:moveTo>
                  <a:pt x="326" y="41"/>
                </a:moveTo>
                <a:cubicBezTo>
                  <a:pt x="252" y="21"/>
                  <a:pt x="247" y="23"/>
                  <a:pt x="153" y="31"/>
                </a:cubicBezTo>
                <a:cubicBezTo>
                  <a:pt x="120" y="42"/>
                  <a:pt x="90" y="59"/>
                  <a:pt x="57" y="70"/>
                </a:cubicBezTo>
                <a:cubicBezTo>
                  <a:pt x="28" y="99"/>
                  <a:pt x="22" y="122"/>
                  <a:pt x="0" y="156"/>
                </a:cubicBezTo>
                <a:cubicBezTo>
                  <a:pt x="3" y="185"/>
                  <a:pt x="2" y="215"/>
                  <a:pt x="9" y="243"/>
                </a:cubicBezTo>
                <a:cubicBezTo>
                  <a:pt x="21" y="292"/>
                  <a:pt x="96" y="333"/>
                  <a:pt x="134" y="358"/>
                </a:cubicBezTo>
                <a:cubicBezTo>
                  <a:pt x="150" y="369"/>
                  <a:pt x="173" y="364"/>
                  <a:pt x="192" y="367"/>
                </a:cubicBezTo>
                <a:cubicBezTo>
                  <a:pt x="321" y="358"/>
                  <a:pt x="334" y="369"/>
                  <a:pt x="412" y="291"/>
                </a:cubicBezTo>
                <a:cubicBezTo>
                  <a:pt x="415" y="281"/>
                  <a:pt x="416" y="270"/>
                  <a:pt x="422" y="262"/>
                </a:cubicBezTo>
                <a:cubicBezTo>
                  <a:pt x="430" y="251"/>
                  <a:pt x="444" y="245"/>
                  <a:pt x="451" y="233"/>
                </a:cubicBezTo>
                <a:cubicBezTo>
                  <a:pt x="461" y="215"/>
                  <a:pt x="470" y="175"/>
                  <a:pt x="470" y="175"/>
                </a:cubicBezTo>
                <a:cubicBezTo>
                  <a:pt x="467" y="146"/>
                  <a:pt x="467" y="117"/>
                  <a:pt x="460" y="89"/>
                </a:cubicBezTo>
                <a:cubicBezTo>
                  <a:pt x="438" y="0"/>
                  <a:pt x="300" y="12"/>
                  <a:pt x="240" y="12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6806" name="Rectangle 9"/>
          <p:cNvSpPr txBox="1">
            <a:spLocks noChangeArrowheads="1"/>
          </p:cNvSpPr>
          <p:nvPr/>
        </p:nvSpPr>
        <p:spPr bwMode="auto">
          <a:xfrm>
            <a:off x="3733800" y="3810000"/>
            <a:ext cx="5410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1pPr>
            <a:lvl2pPr marL="515938" indent="-230188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sz="1800" dirty="0" smtClean="0">
                <a:latin typeface="+mj-lt"/>
              </a:rPr>
              <a:t>Undersensing may be caused by: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sz="1800" b="0" dirty="0" smtClean="0">
                <a:latin typeface="+mj-lt"/>
              </a:rPr>
              <a:t>Inappropriately programmed sensitivity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sz="1800" b="0" dirty="0" smtClean="0">
                <a:latin typeface="+mj-lt"/>
              </a:rPr>
              <a:t>Lead dislodgment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sz="1800" b="0" dirty="0" smtClean="0">
                <a:latin typeface="+mj-lt"/>
              </a:rPr>
              <a:t>Lead failure (Insulation break; conductor fracture)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sz="1800" b="0" dirty="0" smtClean="0">
                <a:latin typeface="+mj-lt"/>
              </a:rPr>
              <a:t>Lead maturation</a:t>
            </a:r>
          </a:p>
          <a:p>
            <a:pPr lvl="1">
              <a:spcBef>
                <a:spcPct val="20000"/>
              </a:spcBef>
              <a:buFontTx/>
              <a:buChar char="–"/>
              <a:defRPr/>
            </a:pPr>
            <a:r>
              <a:rPr lang="en-US" sz="1800" b="0" dirty="0" smtClean="0">
                <a:latin typeface="+mj-lt"/>
              </a:rPr>
              <a:t>Medications, myocardial infarction, electrolyte imbalance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74050" cy="685800"/>
          </a:xfrm>
        </p:spPr>
        <p:txBody>
          <a:bodyPr/>
          <a:lstStyle/>
          <a:p>
            <a:r>
              <a:rPr lang="en-US" altLang="en-US" smtClean="0"/>
              <a:t>Knowledge Checkpoint #2</a:t>
            </a: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1885950" y="2614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en-US"/>
          </a:p>
        </p:txBody>
      </p:sp>
      <p:graphicFrame>
        <p:nvGraphicFramePr>
          <p:cNvPr id="77828" name="Object 4"/>
          <p:cNvGraphicFramePr>
            <a:graphicFrameLocks noChangeAspect="1"/>
          </p:cNvGraphicFramePr>
          <p:nvPr/>
        </p:nvGraphicFramePr>
        <p:xfrm>
          <a:off x="609600" y="1219200"/>
          <a:ext cx="8096250" cy="2451100"/>
        </p:xfrm>
        <a:graphic>
          <a:graphicData uri="http://schemas.openxmlformats.org/presentationml/2006/ole">
            <p:oleObj spid="_x0000_s13314" r:id="rId4" imgW="4099915" imgH="1241905" progId="PBrush">
              <p:embed/>
            </p:oleObj>
          </a:graphicData>
        </a:graphic>
      </p:graphicFrame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685800" y="2743200"/>
            <a:ext cx="80772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1203325" y="3276600"/>
            <a:ext cx="57150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Undersensing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Oversensing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Capture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Output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Normal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74050" cy="685800"/>
          </a:xfrm>
        </p:spPr>
        <p:txBody>
          <a:bodyPr/>
          <a:lstStyle/>
          <a:p>
            <a:r>
              <a:rPr lang="en-US" altLang="en-US" smtClean="0"/>
              <a:t>Answer #2</a:t>
            </a:r>
          </a:p>
        </p:txBody>
      </p:sp>
      <p:sp>
        <p:nvSpPr>
          <p:cNvPr id="78851" name="Rectangle 4"/>
          <p:cNvSpPr>
            <a:spLocks noChangeArrowheads="1"/>
          </p:cNvSpPr>
          <p:nvPr/>
        </p:nvSpPr>
        <p:spPr bwMode="auto">
          <a:xfrm>
            <a:off x="1885950" y="2614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en-US"/>
          </a:p>
        </p:txBody>
      </p:sp>
      <p:graphicFrame>
        <p:nvGraphicFramePr>
          <p:cNvPr id="78852" name="Object 5"/>
          <p:cNvGraphicFramePr>
            <a:graphicFrameLocks noChangeAspect="1"/>
          </p:cNvGraphicFramePr>
          <p:nvPr/>
        </p:nvGraphicFramePr>
        <p:xfrm>
          <a:off x="828675" y="1219200"/>
          <a:ext cx="8096250" cy="2451100"/>
        </p:xfrm>
        <a:graphic>
          <a:graphicData uri="http://schemas.openxmlformats.org/presentationml/2006/ole">
            <p:oleObj spid="_x0000_s14338" r:id="rId4" imgW="4099915" imgH="1241905" progId="PBrush">
              <p:embed/>
            </p:oleObj>
          </a:graphicData>
        </a:graphic>
      </p:graphicFrame>
      <p:sp>
        <p:nvSpPr>
          <p:cNvPr id="78853" name="Freeform 6"/>
          <p:cNvSpPr>
            <a:spLocks/>
          </p:cNvSpPr>
          <p:nvPr/>
        </p:nvSpPr>
        <p:spPr bwMode="auto">
          <a:xfrm>
            <a:off x="3703638" y="1600200"/>
            <a:ext cx="808037" cy="669925"/>
          </a:xfrm>
          <a:custGeom>
            <a:avLst/>
            <a:gdLst>
              <a:gd name="T0" fmla="*/ 2147483647 w 509"/>
              <a:gd name="T1" fmla="*/ 2147483647 h 422"/>
              <a:gd name="T2" fmla="*/ 2147483647 w 509"/>
              <a:gd name="T3" fmla="*/ 0 h 422"/>
              <a:gd name="T4" fmla="*/ 2147483647 w 509"/>
              <a:gd name="T5" fmla="*/ 2147483647 h 422"/>
              <a:gd name="T6" fmla="*/ 2147483647 w 509"/>
              <a:gd name="T7" fmla="*/ 2147483647 h 422"/>
              <a:gd name="T8" fmla="*/ 0 w 509"/>
              <a:gd name="T9" fmla="*/ 2147483647 h 422"/>
              <a:gd name="T10" fmla="*/ 2147483647 w 509"/>
              <a:gd name="T11" fmla="*/ 2147483647 h 422"/>
              <a:gd name="T12" fmla="*/ 2147483647 w 509"/>
              <a:gd name="T13" fmla="*/ 2147483647 h 422"/>
              <a:gd name="T14" fmla="*/ 2147483647 w 509"/>
              <a:gd name="T15" fmla="*/ 2147483647 h 422"/>
              <a:gd name="T16" fmla="*/ 2147483647 w 509"/>
              <a:gd name="T17" fmla="*/ 2147483647 h 422"/>
              <a:gd name="T18" fmla="*/ 2147483647 w 509"/>
              <a:gd name="T19" fmla="*/ 2147483647 h 422"/>
              <a:gd name="T20" fmla="*/ 2147483647 w 509"/>
              <a:gd name="T21" fmla="*/ 2147483647 h 422"/>
              <a:gd name="T22" fmla="*/ 2147483647 w 509"/>
              <a:gd name="T23" fmla="*/ 2147483647 h 4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9" h="422">
                <a:moveTo>
                  <a:pt x="509" y="144"/>
                </a:moveTo>
                <a:cubicBezTo>
                  <a:pt x="485" y="30"/>
                  <a:pt x="407" y="21"/>
                  <a:pt x="307" y="0"/>
                </a:cubicBezTo>
                <a:cubicBezTo>
                  <a:pt x="207" y="7"/>
                  <a:pt x="176" y="8"/>
                  <a:pt x="96" y="29"/>
                </a:cubicBezTo>
                <a:cubicBezTo>
                  <a:pt x="78" y="47"/>
                  <a:pt x="56" y="59"/>
                  <a:pt x="38" y="77"/>
                </a:cubicBezTo>
                <a:cubicBezTo>
                  <a:pt x="16" y="99"/>
                  <a:pt x="9" y="134"/>
                  <a:pt x="0" y="163"/>
                </a:cubicBezTo>
                <a:cubicBezTo>
                  <a:pt x="7" y="225"/>
                  <a:pt x="7" y="334"/>
                  <a:pt x="57" y="384"/>
                </a:cubicBezTo>
                <a:cubicBezTo>
                  <a:pt x="79" y="406"/>
                  <a:pt x="144" y="422"/>
                  <a:pt x="144" y="422"/>
                </a:cubicBezTo>
                <a:cubicBezTo>
                  <a:pt x="202" y="419"/>
                  <a:pt x="260" y="418"/>
                  <a:pt x="317" y="413"/>
                </a:cubicBezTo>
                <a:cubicBezTo>
                  <a:pt x="359" y="409"/>
                  <a:pt x="391" y="369"/>
                  <a:pt x="432" y="355"/>
                </a:cubicBezTo>
                <a:cubicBezTo>
                  <a:pt x="458" y="329"/>
                  <a:pt x="474" y="302"/>
                  <a:pt x="489" y="269"/>
                </a:cubicBezTo>
                <a:cubicBezTo>
                  <a:pt x="497" y="250"/>
                  <a:pt x="509" y="211"/>
                  <a:pt x="509" y="211"/>
                </a:cubicBezTo>
                <a:cubicBezTo>
                  <a:pt x="498" y="129"/>
                  <a:pt x="481" y="116"/>
                  <a:pt x="509" y="144"/>
                </a:cubicBezTo>
                <a:close/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54" name="Freeform 7"/>
          <p:cNvSpPr>
            <a:spLocks/>
          </p:cNvSpPr>
          <p:nvPr/>
        </p:nvSpPr>
        <p:spPr bwMode="auto">
          <a:xfrm>
            <a:off x="3657600" y="2895600"/>
            <a:ext cx="808038" cy="669925"/>
          </a:xfrm>
          <a:custGeom>
            <a:avLst/>
            <a:gdLst>
              <a:gd name="T0" fmla="*/ 2147483647 w 509"/>
              <a:gd name="T1" fmla="*/ 2147483647 h 422"/>
              <a:gd name="T2" fmla="*/ 2147483647 w 509"/>
              <a:gd name="T3" fmla="*/ 0 h 422"/>
              <a:gd name="T4" fmla="*/ 2147483647 w 509"/>
              <a:gd name="T5" fmla="*/ 2147483647 h 422"/>
              <a:gd name="T6" fmla="*/ 2147483647 w 509"/>
              <a:gd name="T7" fmla="*/ 2147483647 h 422"/>
              <a:gd name="T8" fmla="*/ 0 w 509"/>
              <a:gd name="T9" fmla="*/ 2147483647 h 422"/>
              <a:gd name="T10" fmla="*/ 2147483647 w 509"/>
              <a:gd name="T11" fmla="*/ 2147483647 h 422"/>
              <a:gd name="T12" fmla="*/ 2147483647 w 509"/>
              <a:gd name="T13" fmla="*/ 2147483647 h 422"/>
              <a:gd name="T14" fmla="*/ 2147483647 w 509"/>
              <a:gd name="T15" fmla="*/ 2147483647 h 422"/>
              <a:gd name="T16" fmla="*/ 2147483647 w 509"/>
              <a:gd name="T17" fmla="*/ 2147483647 h 422"/>
              <a:gd name="T18" fmla="*/ 2147483647 w 509"/>
              <a:gd name="T19" fmla="*/ 2147483647 h 422"/>
              <a:gd name="T20" fmla="*/ 2147483647 w 509"/>
              <a:gd name="T21" fmla="*/ 2147483647 h 422"/>
              <a:gd name="T22" fmla="*/ 2147483647 w 509"/>
              <a:gd name="T23" fmla="*/ 2147483647 h 42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09" h="422">
                <a:moveTo>
                  <a:pt x="509" y="144"/>
                </a:moveTo>
                <a:cubicBezTo>
                  <a:pt x="485" y="30"/>
                  <a:pt x="407" y="21"/>
                  <a:pt x="307" y="0"/>
                </a:cubicBezTo>
                <a:cubicBezTo>
                  <a:pt x="207" y="7"/>
                  <a:pt x="176" y="8"/>
                  <a:pt x="96" y="29"/>
                </a:cubicBezTo>
                <a:cubicBezTo>
                  <a:pt x="78" y="47"/>
                  <a:pt x="56" y="59"/>
                  <a:pt x="38" y="77"/>
                </a:cubicBezTo>
                <a:cubicBezTo>
                  <a:pt x="16" y="99"/>
                  <a:pt x="9" y="134"/>
                  <a:pt x="0" y="163"/>
                </a:cubicBezTo>
                <a:cubicBezTo>
                  <a:pt x="7" y="225"/>
                  <a:pt x="7" y="334"/>
                  <a:pt x="57" y="384"/>
                </a:cubicBezTo>
                <a:cubicBezTo>
                  <a:pt x="79" y="406"/>
                  <a:pt x="144" y="422"/>
                  <a:pt x="144" y="422"/>
                </a:cubicBezTo>
                <a:cubicBezTo>
                  <a:pt x="202" y="419"/>
                  <a:pt x="260" y="418"/>
                  <a:pt x="317" y="413"/>
                </a:cubicBezTo>
                <a:cubicBezTo>
                  <a:pt x="359" y="409"/>
                  <a:pt x="391" y="369"/>
                  <a:pt x="432" y="355"/>
                </a:cubicBezTo>
                <a:cubicBezTo>
                  <a:pt x="458" y="329"/>
                  <a:pt x="474" y="302"/>
                  <a:pt x="489" y="269"/>
                </a:cubicBezTo>
                <a:cubicBezTo>
                  <a:pt x="497" y="250"/>
                  <a:pt x="509" y="211"/>
                  <a:pt x="509" y="211"/>
                </a:cubicBezTo>
                <a:cubicBezTo>
                  <a:pt x="498" y="129"/>
                  <a:pt x="481" y="116"/>
                  <a:pt x="509" y="144"/>
                </a:cubicBezTo>
                <a:close/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855" name="Text Box 6"/>
          <p:cNvSpPr txBox="1">
            <a:spLocks noChangeArrowheads="1"/>
          </p:cNvSpPr>
          <p:nvPr/>
        </p:nvSpPr>
        <p:spPr bwMode="auto">
          <a:xfrm>
            <a:off x="1219200" y="3875088"/>
            <a:ext cx="57150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Undersensing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dirty="0" smtClean="0">
                <a:latin typeface="+mj-lt"/>
              </a:rPr>
              <a:t>Oversensing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Capture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Output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Normal</a:t>
            </a: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4076700" y="3962400"/>
            <a:ext cx="45339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26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75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9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63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35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dirty="0" smtClean="0">
                <a:latin typeface="+mj-lt"/>
              </a:rPr>
              <a:t>Oversensing may be caused by: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Lead failure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Poor connection at connector block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Exposure to interference</a:t>
            </a:r>
          </a:p>
          <a:p>
            <a:pPr>
              <a:buFontTx/>
              <a:buNone/>
              <a:defRPr/>
            </a:pPr>
            <a:endParaRPr lang="en-US" sz="20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304800"/>
            <a:ext cx="8274050" cy="685800"/>
          </a:xfrm>
        </p:spPr>
        <p:txBody>
          <a:bodyPr/>
          <a:lstStyle/>
          <a:p>
            <a:r>
              <a:rPr lang="en-US" altLang="en-US" smtClean="0"/>
              <a:t>Knowledge Checkpoint #3 </a:t>
            </a:r>
          </a:p>
        </p:txBody>
      </p:sp>
      <p:pic>
        <p:nvPicPr>
          <p:cNvPr id="79875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19200"/>
            <a:ext cx="6400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447800" y="2438400"/>
            <a:ext cx="6477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79877" name="Text Box 6"/>
          <p:cNvSpPr txBox="1">
            <a:spLocks noChangeArrowheads="1"/>
          </p:cNvSpPr>
          <p:nvPr/>
        </p:nvSpPr>
        <p:spPr bwMode="auto">
          <a:xfrm>
            <a:off x="1219200" y="3276600"/>
            <a:ext cx="57150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Undersensing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Oversensing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Capture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Output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Normal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Answer #3</a:t>
            </a:r>
          </a:p>
        </p:txBody>
      </p:sp>
      <p:pic>
        <p:nvPicPr>
          <p:cNvPr id="80899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219200"/>
            <a:ext cx="6400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900" name="Freeform 5"/>
          <p:cNvSpPr>
            <a:spLocks/>
          </p:cNvSpPr>
          <p:nvPr/>
        </p:nvSpPr>
        <p:spPr bwMode="auto">
          <a:xfrm>
            <a:off x="5668963" y="1524000"/>
            <a:ext cx="639762" cy="639763"/>
          </a:xfrm>
          <a:custGeom>
            <a:avLst/>
            <a:gdLst>
              <a:gd name="T0" fmla="*/ 2147483647 w 403"/>
              <a:gd name="T1" fmla="*/ 2147483647 h 403"/>
              <a:gd name="T2" fmla="*/ 2147483647 w 403"/>
              <a:gd name="T3" fmla="*/ 2147483647 h 403"/>
              <a:gd name="T4" fmla="*/ 2147483647 w 403"/>
              <a:gd name="T5" fmla="*/ 2147483647 h 403"/>
              <a:gd name="T6" fmla="*/ 2147483647 w 403"/>
              <a:gd name="T7" fmla="*/ 0 h 403"/>
              <a:gd name="T8" fmla="*/ 2147483647 w 403"/>
              <a:gd name="T9" fmla="*/ 2147483647 h 403"/>
              <a:gd name="T10" fmla="*/ 2147483647 w 403"/>
              <a:gd name="T11" fmla="*/ 2147483647 h 403"/>
              <a:gd name="T12" fmla="*/ 0 w 403"/>
              <a:gd name="T13" fmla="*/ 2147483647 h 403"/>
              <a:gd name="T14" fmla="*/ 2147483647 w 403"/>
              <a:gd name="T15" fmla="*/ 2147483647 h 403"/>
              <a:gd name="T16" fmla="*/ 2147483647 w 403"/>
              <a:gd name="T17" fmla="*/ 2147483647 h 403"/>
              <a:gd name="T18" fmla="*/ 2147483647 w 403"/>
              <a:gd name="T19" fmla="*/ 2147483647 h 40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3" h="403">
                <a:moveTo>
                  <a:pt x="355" y="250"/>
                </a:moveTo>
                <a:cubicBezTo>
                  <a:pt x="358" y="234"/>
                  <a:pt x="365" y="218"/>
                  <a:pt x="365" y="202"/>
                </a:cubicBezTo>
                <a:cubicBezTo>
                  <a:pt x="365" y="173"/>
                  <a:pt x="362" y="143"/>
                  <a:pt x="355" y="115"/>
                </a:cubicBezTo>
                <a:cubicBezTo>
                  <a:pt x="336" y="39"/>
                  <a:pt x="182" y="20"/>
                  <a:pt x="125" y="0"/>
                </a:cubicBezTo>
                <a:cubicBezTo>
                  <a:pt x="85" y="11"/>
                  <a:pt x="73" y="25"/>
                  <a:pt x="39" y="48"/>
                </a:cubicBezTo>
                <a:cubicBezTo>
                  <a:pt x="33" y="72"/>
                  <a:pt x="16" y="91"/>
                  <a:pt x="10" y="115"/>
                </a:cubicBezTo>
                <a:cubicBezTo>
                  <a:pt x="3" y="143"/>
                  <a:pt x="3" y="173"/>
                  <a:pt x="0" y="202"/>
                </a:cubicBezTo>
                <a:cubicBezTo>
                  <a:pt x="9" y="300"/>
                  <a:pt x="2" y="352"/>
                  <a:pt x="96" y="384"/>
                </a:cubicBezTo>
                <a:cubicBezTo>
                  <a:pt x="216" y="377"/>
                  <a:pt x="332" y="403"/>
                  <a:pt x="403" y="298"/>
                </a:cubicBezTo>
                <a:cubicBezTo>
                  <a:pt x="395" y="231"/>
                  <a:pt x="387" y="166"/>
                  <a:pt x="355" y="106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01" name="Freeform 6"/>
          <p:cNvSpPr>
            <a:spLocks/>
          </p:cNvSpPr>
          <p:nvPr/>
        </p:nvSpPr>
        <p:spPr bwMode="auto">
          <a:xfrm>
            <a:off x="5762625" y="2390775"/>
            <a:ext cx="639763" cy="809625"/>
          </a:xfrm>
          <a:custGeom>
            <a:avLst/>
            <a:gdLst>
              <a:gd name="T0" fmla="*/ 2147483647 w 403"/>
              <a:gd name="T1" fmla="*/ 2147483647 h 403"/>
              <a:gd name="T2" fmla="*/ 2147483647 w 403"/>
              <a:gd name="T3" fmla="*/ 2147483647 h 403"/>
              <a:gd name="T4" fmla="*/ 2147483647 w 403"/>
              <a:gd name="T5" fmla="*/ 2147483647 h 403"/>
              <a:gd name="T6" fmla="*/ 2147483647 w 403"/>
              <a:gd name="T7" fmla="*/ 0 h 403"/>
              <a:gd name="T8" fmla="*/ 2147483647 w 403"/>
              <a:gd name="T9" fmla="*/ 2147483647 h 403"/>
              <a:gd name="T10" fmla="*/ 2147483647 w 403"/>
              <a:gd name="T11" fmla="*/ 2147483647 h 403"/>
              <a:gd name="T12" fmla="*/ 0 w 403"/>
              <a:gd name="T13" fmla="*/ 2147483647 h 403"/>
              <a:gd name="T14" fmla="*/ 2147483647 w 403"/>
              <a:gd name="T15" fmla="*/ 2147483647 h 403"/>
              <a:gd name="T16" fmla="*/ 2147483647 w 403"/>
              <a:gd name="T17" fmla="*/ 2147483647 h 403"/>
              <a:gd name="T18" fmla="*/ 2147483647 w 403"/>
              <a:gd name="T19" fmla="*/ 2147483647 h 40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3" h="403">
                <a:moveTo>
                  <a:pt x="355" y="250"/>
                </a:moveTo>
                <a:cubicBezTo>
                  <a:pt x="358" y="234"/>
                  <a:pt x="365" y="218"/>
                  <a:pt x="365" y="202"/>
                </a:cubicBezTo>
                <a:cubicBezTo>
                  <a:pt x="365" y="173"/>
                  <a:pt x="362" y="143"/>
                  <a:pt x="355" y="115"/>
                </a:cubicBezTo>
                <a:cubicBezTo>
                  <a:pt x="336" y="39"/>
                  <a:pt x="182" y="20"/>
                  <a:pt x="125" y="0"/>
                </a:cubicBezTo>
                <a:cubicBezTo>
                  <a:pt x="85" y="11"/>
                  <a:pt x="73" y="25"/>
                  <a:pt x="39" y="48"/>
                </a:cubicBezTo>
                <a:cubicBezTo>
                  <a:pt x="33" y="72"/>
                  <a:pt x="16" y="91"/>
                  <a:pt x="10" y="115"/>
                </a:cubicBezTo>
                <a:cubicBezTo>
                  <a:pt x="3" y="143"/>
                  <a:pt x="3" y="173"/>
                  <a:pt x="0" y="202"/>
                </a:cubicBezTo>
                <a:cubicBezTo>
                  <a:pt x="9" y="300"/>
                  <a:pt x="2" y="352"/>
                  <a:pt x="96" y="384"/>
                </a:cubicBezTo>
                <a:cubicBezTo>
                  <a:pt x="216" y="377"/>
                  <a:pt x="332" y="403"/>
                  <a:pt x="403" y="298"/>
                </a:cubicBezTo>
                <a:cubicBezTo>
                  <a:pt x="395" y="231"/>
                  <a:pt x="387" y="166"/>
                  <a:pt x="355" y="106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1219200" y="4103688"/>
            <a:ext cx="31242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Undersensing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Oversensing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dirty="0" smtClean="0">
                <a:latin typeface="+mj-lt"/>
              </a:rPr>
              <a:t>Loss of Capture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Output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Normal</a:t>
            </a: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4343400" y="4114800"/>
            <a:ext cx="4572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26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75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9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63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35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dirty="0" smtClean="0">
                <a:latin typeface="+mj-lt"/>
              </a:rPr>
              <a:t>Loss of capture may be caused by: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Lead dislodgment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Low output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Lead maturation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Poor connection at connector block 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Lead failure</a:t>
            </a:r>
          </a:p>
          <a:p>
            <a:pPr>
              <a:buFontTx/>
              <a:buNone/>
              <a:defRPr/>
            </a:pPr>
            <a:endParaRPr lang="en-US" sz="20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304800"/>
            <a:ext cx="8274050" cy="685800"/>
          </a:xfrm>
        </p:spPr>
        <p:txBody>
          <a:bodyPr/>
          <a:lstStyle/>
          <a:p>
            <a:r>
              <a:rPr lang="en-US" altLang="en-US" smtClean="0"/>
              <a:t>Knowledge Checkpoint #4</a:t>
            </a:r>
          </a:p>
        </p:txBody>
      </p:sp>
      <p:pic>
        <p:nvPicPr>
          <p:cNvPr id="81923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257300"/>
            <a:ext cx="64008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685800" y="2438400"/>
            <a:ext cx="64008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685800" y="2879725"/>
            <a:ext cx="57150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Undersensing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Oversensing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Capture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Output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Normal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74050" cy="685800"/>
          </a:xfrm>
        </p:spPr>
        <p:txBody>
          <a:bodyPr/>
          <a:lstStyle/>
          <a:p>
            <a:r>
              <a:rPr lang="en-US" altLang="en-US" smtClean="0"/>
              <a:t>Answer #4</a:t>
            </a:r>
          </a:p>
        </p:txBody>
      </p:sp>
      <p:pic>
        <p:nvPicPr>
          <p:cNvPr id="82947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257300"/>
            <a:ext cx="64008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948" name="Freeform 5"/>
          <p:cNvSpPr>
            <a:spLocks/>
          </p:cNvSpPr>
          <p:nvPr/>
        </p:nvSpPr>
        <p:spPr bwMode="auto">
          <a:xfrm>
            <a:off x="2636838" y="2879725"/>
            <a:ext cx="5467350" cy="1303338"/>
          </a:xfrm>
          <a:custGeom>
            <a:avLst/>
            <a:gdLst>
              <a:gd name="T0" fmla="*/ 2147483647 w 3444"/>
              <a:gd name="T1" fmla="*/ 2147483647 h 821"/>
              <a:gd name="T2" fmla="*/ 2147483647 w 3444"/>
              <a:gd name="T3" fmla="*/ 2147483647 h 821"/>
              <a:gd name="T4" fmla="*/ 2147483647 w 3444"/>
              <a:gd name="T5" fmla="*/ 2147483647 h 821"/>
              <a:gd name="T6" fmla="*/ 2147483647 w 3444"/>
              <a:gd name="T7" fmla="*/ 2147483647 h 821"/>
              <a:gd name="T8" fmla="*/ 2147483647 w 3444"/>
              <a:gd name="T9" fmla="*/ 2147483647 h 821"/>
              <a:gd name="T10" fmla="*/ 2147483647 w 3444"/>
              <a:gd name="T11" fmla="*/ 2147483647 h 821"/>
              <a:gd name="T12" fmla="*/ 2147483647 w 3444"/>
              <a:gd name="T13" fmla="*/ 2147483647 h 821"/>
              <a:gd name="T14" fmla="*/ 2147483647 w 3444"/>
              <a:gd name="T15" fmla="*/ 2147483647 h 821"/>
              <a:gd name="T16" fmla="*/ 0 w 3444"/>
              <a:gd name="T17" fmla="*/ 2147483647 h 821"/>
              <a:gd name="T18" fmla="*/ 2147483647 w 3444"/>
              <a:gd name="T19" fmla="*/ 2147483647 h 821"/>
              <a:gd name="T20" fmla="*/ 2147483647 w 3444"/>
              <a:gd name="T21" fmla="*/ 2147483647 h 821"/>
              <a:gd name="T22" fmla="*/ 2147483647 w 3444"/>
              <a:gd name="T23" fmla="*/ 2147483647 h 821"/>
              <a:gd name="T24" fmla="*/ 2147483647 w 3444"/>
              <a:gd name="T25" fmla="*/ 2147483647 h 821"/>
              <a:gd name="T26" fmla="*/ 2147483647 w 3444"/>
              <a:gd name="T27" fmla="*/ 2147483647 h 821"/>
              <a:gd name="T28" fmla="*/ 2147483647 w 3444"/>
              <a:gd name="T29" fmla="*/ 2147483647 h 821"/>
              <a:gd name="T30" fmla="*/ 2147483647 w 3444"/>
              <a:gd name="T31" fmla="*/ 2147483647 h 821"/>
              <a:gd name="T32" fmla="*/ 2147483647 w 3444"/>
              <a:gd name="T33" fmla="*/ 2147483647 h 821"/>
              <a:gd name="T34" fmla="*/ 2147483647 w 3444"/>
              <a:gd name="T35" fmla="*/ 2147483647 h 821"/>
              <a:gd name="T36" fmla="*/ 2147483647 w 3444"/>
              <a:gd name="T37" fmla="*/ 2147483647 h 821"/>
              <a:gd name="T38" fmla="*/ 2147483647 w 3444"/>
              <a:gd name="T39" fmla="*/ 2147483647 h 82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444" h="821">
                <a:moveTo>
                  <a:pt x="3389" y="432"/>
                </a:moveTo>
                <a:cubicBezTo>
                  <a:pt x="3297" y="212"/>
                  <a:pt x="3051" y="164"/>
                  <a:pt x="2841" y="116"/>
                </a:cubicBezTo>
                <a:cubicBezTo>
                  <a:pt x="2773" y="80"/>
                  <a:pt x="2822" y="100"/>
                  <a:pt x="2707" y="87"/>
                </a:cubicBezTo>
                <a:cubicBezTo>
                  <a:pt x="2591" y="74"/>
                  <a:pt x="2477" y="58"/>
                  <a:pt x="2361" y="48"/>
                </a:cubicBezTo>
                <a:cubicBezTo>
                  <a:pt x="2106" y="0"/>
                  <a:pt x="1818" y="23"/>
                  <a:pt x="1574" y="20"/>
                </a:cubicBezTo>
                <a:cubicBezTo>
                  <a:pt x="1119" y="24"/>
                  <a:pt x="811" y="12"/>
                  <a:pt x="413" y="58"/>
                </a:cubicBezTo>
                <a:cubicBezTo>
                  <a:pt x="328" y="80"/>
                  <a:pt x="247" y="113"/>
                  <a:pt x="163" y="135"/>
                </a:cubicBezTo>
                <a:cubicBezTo>
                  <a:pt x="108" y="171"/>
                  <a:pt x="78" y="198"/>
                  <a:pt x="38" y="250"/>
                </a:cubicBezTo>
                <a:cubicBezTo>
                  <a:pt x="25" y="291"/>
                  <a:pt x="8" y="322"/>
                  <a:pt x="0" y="365"/>
                </a:cubicBezTo>
                <a:cubicBezTo>
                  <a:pt x="1" y="376"/>
                  <a:pt x="0" y="503"/>
                  <a:pt x="19" y="548"/>
                </a:cubicBezTo>
                <a:cubicBezTo>
                  <a:pt x="59" y="640"/>
                  <a:pt x="168" y="687"/>
                  <a:pt x="259" y="701"/>
                </a:cubicBezTo>
                <a:cubicBezTo>
                  <a:pt x="561" y="821"/>
                  <a:pt x="882" y="755"/>
                  <a:pt x="1209" y="759"/>
                </a:cubicBezTo>
                <a:cubicBezTo>
                  <a:pt x="1693" y="749"/>
                  <a:pt x="2129" y="726"/>
                  <a:pt x="2621" y="720"/>
                </a:cubicBezTo>
                <a:cubicBezTo>
                  <a:pt x="2767" y="673"/>
                  <a:pt x="2949" y="695"/>
                  <a:pt x="3101" y="644"/>
                </a:cubicBezTo>
                <a:cubicBezTo>
                  <a:pt x="3149" y="628"/>
                  <a:pt x="3196" y="611"/>
                  <a:pt x="3245" y="596"/>
                </a:cubicBezTo>
                <a:cubicBezTo>
                  <a:pt x="3264" y="590"/>
                  <a:pt x="3283" y="582"/>
                  <a:pt x="3302" y="576"/>
                </a:cubicBezTo>
                <a:cubicBezTo>
                  <a:pt x="3312" y="573"/>
                  <a:pt x="3331" y="567"/>
                  <a:pt x="3331" y="567"/>
                </a:cubicBezTo>
                <a:cubicBezTo>
                  <a:pt x="3400" y="521"/>
                  <a:pt x="3373" y="544"/>
                  <a:pt x="3417" y="500"/>
                </a:cubicBezTo>
                <a:cubicBezTo>
                  <a:pt x="3432" y="443"/>
                  <a:pt x="3444" y="402"/>
                  <a:pt x="3389" y="365"/>
                </a:cubicBezTo>
                <a:cubicBezTo>
                  <a:pt x="3356" y="396"/>
                  <a:pt x="3365" y="376"/>
                  <a:pt x="3389" y="432"/>
                </a:cubicBezTo>
                <a:close/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990600" y="3951288"/>
            <a:ext cx="57150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Undersensing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Oversensing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Capture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dirty="0" smtClean="0">
                <a:latin typeface="+mj-lt"/>
              </a:rPr>
              <a:t>Loss of Output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Normal</a:t>
            </a: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4329113" y="4183063"/>
            <a:ext cx="47847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1714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5938" indent="-2301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2675" indent="-1682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75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319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63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3575" indent="-171450" algn="l" rtl="0" fontAlgn="base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dirty="0" smtClean="0">
                <a:latin typeface="+mj-lt"/>
              </a:rPr>
              <a:t>No output may be caused by: 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Poor connection at connector block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Lead failure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Battery depletion</a:t>
            </a:r>
          </a:p>
          <a:p>
            <a:pPr>
              <a:defRPr/>
            </a:pPr>
            <a:r>
              <a:rPr lang="en-US" sz="2000" b="0" dirty="0" smtClean="0">
                <a:latin typeface="+mj-lt"/>
              </a:rPr>
              <a:t>Circuit failure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8950" y="304800"/>
            <a:ext cx="8274050" cy="685800"/>
          </a:xfrm>
        </p:spPr>
        <p:txBody>
          <a:bodyPr/>
          <a:lstStyle/>
          <a:p>
            <a:r>
              <a:rPr lang="en-US" altLang="en-US" smtClean="0"/>
              <a:t>Knowledge Checkpoint #5</a:t>
            </a:r>
          </a:p>
        </p:txBody>
      </p:sp>
      <p:pic>
        <p:nvPicPr>
          <p:cNvPr id="83971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19200"/>
            <a:ext cx="7772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685800" y="2590800"/>
            <a:ext cx="7924800" cy="1371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 altLang="en-US"/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219200" y="3124200"/>
            <a:ext cx="34290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Undersensing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Oversensing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Capture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Output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Normal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74050" cy="685800"/>
          </a:xfrm>
        </p:spPr>
        <p:txBody>
          <a:bodyPr/>
          <a:lstStyle/>
          <a:p>
            <a:r>
              <a:rPr lang="en-US" altLang="en-US" smtClean="0"/>
              <a:t>Answer #5</a:t>
            </a:r>
          </a:p>
        </p:txBody>
      </p:sp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3276600" y="4006850"/>
            <a:ext cx="586740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 smtClean="0">
                <a:latin typeface="+mj-lt"/>
              </a:rPr>
              <a:t>Appropriate rate change due to magnet application</a:t>
            </a:r>
          </a:p>
          <a:p>
            <a:pPr marL="406400" indent="-4064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0" dirty="0" smtClean="0">
                <a:latin typeface="+mj-lt"/>
              </a:rPr>
              <a:t>Causes asynchronous pacing at a designated “magnet” rate</a:t>
            </a:r>
          </a:p>
          <a:p>
            <a:pPr marL="406400" indent="-4064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0" dirty="0" smtClean="0">
                <a:latin typeface="+mj-lt"/>
              </a:rPr>
              <a:t>Most Medtronic pacemakers </a:t>
            </a:r>
          </a:p>
          <a:p>
            <a:pPr marL="863600" lvl="1" indent="-4064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008000"/>
                </a:solidFill>
                <a:latin typeface="+mj-lt"/>
              </a:rPr>
              <a:t>85 bpm</a:t>
            </a:r>
            <a:r>
              <a:rPr lang="en-US" sz="1800" b="0" dirty="0" smtClean="0">
                <a:latin typeface="+mj-lt"/>
              </a:rPr>
              <a:t> – battery OK</a:t>
            </a:r>
          </a:p>
          <a:p>
            <a:pPr marL="863600" lvl="1" indent="-4064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1800" b="0" dirty="0" smtClean="0">
                <a:solidFill>
                  <a:srgbClr val="FF3300"/>
                </a:solidFill>
                <a:latin typeface="+mj-lt"/>
              </a:rPr>
              <a:t>65 bpm</a:t>
            </a:r>
            <a:r>
              <a:rPr lang="en-US" sz="1800" b="0" dirty="0" smtClean="0">
                <a:latin typeface="+mj-lt"/>
              </a:rPr>
              <a:t> – elective replacement</a:t>
            </a:r>
          </a:p>
        </p:txBody>
      </p:sp>
      <p:pic>
        <p:nvPicPr>
          <p:cNvPr id="84996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155700"/>
            <a:ext cx="7772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4997" name="Line 5"/>
          <p:cNvSpPr>
            <a:spLocks noChangeShapeType="1"/>
          </p:cNvSpPr>
          <p:nvPr/>
        </p:nvSpPr>
        <p:spPr bwMode="auto">
          <a:xfrm>
            <a:off x="3048000" y="1003300"/>
            <a:ext cx="3810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998" name="Text Box 5"/>
          <p:cNvSpPr txBox="1">
            <a:spLocks noChangeArrowheads="1"/>
          </p:cNvSpPr>
          <p:nvPr/>
        </p:nvSpPr>
        <p:spPr bwMode="auto">
          <a:xfrm>
            <a:off x="762000" y="3951288"/>
            <a:ext cx="24384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Undersensing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Oversensing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Capture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b="0" dirty="0" smtClean="0">
                <a:latin typeface="+mj-lt"/>
              </a:rPr>
              <a:t>Loss of Output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  <a:defRPr/>
            </a:pPr>
            <a:r>
              <a:rPr lang="en-US" sz="2000" dirty="0" smtClean="0">
                <a:latin typeface="+mj-lt"/>
              </a:rPr>
              <a:t>Norma</a:t>
            </a:r>
            <a:r>
              <a:rPr lang="en-US" sz="2000" b="0" dirty="0" smtClean="0">
                <a:latin typeface="+mj-lt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4641" t="16667" r="18009" b="13542"/>
          <a:stretch>
            <a:fillRect/>
          </a:stretch>
        </p:blipFill>
        <p:spPr bwMode="auto">
          <a:xfrm>
            <a:off x="152400" y="762000"/>
            <a:ext cx="8763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Management of runaway pacemaker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characteristic of pacemaker runaway is that magnet application does not affect the pacing rate.</a:t>
            </a:r>
          </a:p>
          <a:p>
            <a:r>
              <a:rPr lang="en-US" dirty="0" smtClean="0"/>
              <a:t>Two reports describe successful inhibition of the implanted device by overdrive chest wall stimulation.</a:t>
            </a:r>
          </a:p>
          <a:p>
            <a:r>
              <a:rPr lang="en-US" dirty="0" smtClean="0"/>
              <a:t>recommended therapy is immediate replacement or disconnection of the pulse generator</a:t>
            </a:r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4056" t="13542" r="18009" b="6250"/>
          <a:stretch>
            <a:fillRect/>
          </a:stretch>
        </p:blipFill>
        <p:spPr bwMode="auto">
          <a:xfrm>
            <a:off x="76200" y="533400"/>
            <a:ext cx="8839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894525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49" y="0"/>
            <a:ext cx="8150121" cy="678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Programing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l="19912" t="27083" r="19766" b="21875"/>
          <a:stretch>
            <a:fillRect/>
          </a:stretch>
        </p:blipFill>
        <p:spPr bwMode="auto">
          <a:xfrm>
            <a:off x="0" y="679142"/>
            <a:ext cx="9144000" cy="435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 l="19912" t="19792" r="19180" b="42708"/>
          <a:stretch>
            <a:fillRect/>
          </a:stretch>
        </p:blipFill>
        <p:spPr bwMode="auto">
          <a:xfrm>
            <a:off x="-25400" y="1524000"/>
            <a:ext cx="9245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 l="19912" t="18750" r="18594" b="6250"/>
          <a:stretch>
            <a:fillRect/>
          </a:stretch>
        </p:blipFill>
        <p:spPr bwMode="auto">
          <a:xfrm>
            <a:off x="0" y="228600"/>
            <a:ext cx="9112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 l="16398" t="16667" r="19180" b="2083"/>
          <a:stretch>
            <a:fillRect/>
          </a:stretch>
        </p:blipFill>
        <p:spPr bwMode="auto">
          <a:xfrm>
            <a:off x="-1" y="0"/>
            <a:ext cx="9134231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 l="19327" t="14583" r="19766" b="26042"/>
          <a:stretch>
            <a:fillRect/>
          </a:stretch>
        </p:blipFill>
        <p:spPr bwMode="auto">
          <a:xfrm>
            <a:off x="-1" y="381000"/>
            <a:ext cx="903705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 l="19912" t="54167" r="19180" b="1042"/>
          <a:stretch>
            <a:fillRect/>
          </a:stretch>
        </p:blipFill>
        <p:spPr bwMode="auto">
          <a:xfrm>
            <a:off x="0" y="762000"/>
            <a:ext cx="921488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Sensor Mediated Tachycardia (SMT)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Tachycardia which is due to false triggering of the sensor, which subsequently gives rise to an inappropriate high pacing rate. </a:t>
            </a:r>
          </a:p>
          <a:p>
            <a:pPr>
              <a:buNone/>
            </a:pPr>
            <a:r>
              <a:rPr lang="en-US" dirty="0" smtClean="0"/>
              <a:t>l. SMT induced by sensor detected "interference".</a:t>
            </a:r>
          </a:p>
          <a:p>
            <a:pPr>
              <a:buNone/>
            </a:pPr>
            <a:r>
              <a:rPr lang="en-US" dirty="0" smtClean="0"/>
              <a:t>2. SMT induced by positive sensor feedback. </a:t>
            </a:r>
            <a:endParaRPr 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/>
          <a:srcRect l="15813" t="12500" r="23280" b="12500"/>
          <a:stretch>
            <a:fillRect/>
          </a:stretch>
        </p:blipFill>
        <p:spPr bwMode="auto">
          <a:xfrm>
            <a:off x="-1" y="0"/>
            <a:ext cx="902546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 l="16398" t="31250" r="22694" b="9375"/>
          <a:stretch>
            <a:fillRect/>
          </a:stretch>
        </p:blipFill>
        <p:spPr bwMode="auto">
          <a:xfrm>
            <a:off x="0" y="838200"/>
            <a:ext cx="9176084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 l="15813" t="12500" r="22694" b="17708"/>
          <a:stretch>
            <a:fillRect/>
          </a:stretch>
        </p:blipFill>
        <p:spPr bwMode="auto">
          <a:xfrm>
            <a:off x="-1" y="0"/>
            <a:ext cx="907576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 l="16398" t="18750" r="22694" b="6250"/>
          <a:stretch>
            <a:fillRect/>
          </a:stretch>
        </p:blipFill>
        <p:spPr bwMode="auto">
          <a:xfrm>
            <a:off x="-1" y="0"/>
            <a:ext cx="913553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 l="5857" t="11458" r="11567" b="2083"/>
          <a:stretch>
            <a:fillRect/>
          </a:stretch>
        </p:blipFill>
        <p:spPr bwMode="auto">
          <a:xfrm>
            <a:off x="-1" y="0"/>
            <a:ext cx="11650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5857" t="11458" r="34733" b="2083"/>
          <a:stretch>
            <a:fillRect/>
          </a:stretch>
        </p:blipFill>
        <p:spPr bwMode="auto">
          <a:xfrm>
            <a:off x="0" y="0"/>
            <a:ext cx="838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65267" t="11458" r="11567" b="2083"/>
          <a:stretch>
            <a:fillRect/>
          </a:stretch>
        </p:blipFill>
        <p:spPr bwMode="auto">
          <a:xfrm>
            <a:off x="5029200" y="0"/>
            <a:ext cx="3268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 l="6442" t="13542" r="11567" b="3125"/>
          <a:stretch>
            <a:fillRect/>
          </a:stretch>
        </p:blipFill>
        <p:spPr bwMode="auto">
          <a:xfrm>
            <a:off x="-1" y="76200"/>
            <a:ext cx="11734801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6442" t="13542" r="34461" b="3125"/>
          <a:stretch>
            <a:fillRect/>
          </a:stretch>
        </p:blipFill>
        <p:spPr bwMode="auto">
          <a:xfrm>
            <a:off x="-1" y="76200"/>
            <a:ext cx="8458201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65539" t="13542" r="11567" b="3125"/>
          <a:stretch>
            <a:fillRect/>
          </a:stretch>
        </p:blipFill>
        <p:spPr bwMode="auto">
          <a:xfrm>
            <a:off x="5105400" y="0"/>
            <a:ext cx="3276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2481</Words>
  <Application>Microsoft Office PowerPoint</Application>
  <PresentationFormat>On-screen Show (4:3)</PresentationFormat>
  <Paragraphs>441</Paragraphs>
  <Slides>98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2" baseType="lpstr">
      <vt:lpstr>Office Theme</vt:lpstr>
      <vt:lpstr>Blank Presentation</vt:lpstr>
      <vt:lpstr>1_Office Theme</vt:lpstr>
      <vt:lpstr>Bitmap Image</vt:lpstr>
      <vt:lpstr>Pacemaker basics part 3 and troubleshooting</vt:lpstr>
      <vt:lpstr>Pacemaker Tachycardia</vt:lpstr>
      <vt:lpstr>Runaway pacemaker</vt:lpstr>
      <vt:lpstr>Slide 4</vt:lpstr>
      <vt:lpstr>Spontaneous runaway pacemaker</vt:lpstr>
      <vt:lpstr>Externally induced runaway pacemaker</vt:lpstr>
      <vt:lpstr>Slide 7</vt:lpstr>
      <vt:lpstr>Management of runaway pacemaker</vt:lpstr>
      <vt:lpstr>Sensor Mediated Tachycardia (SMT)</vt:lpstr>
      <vt:lpstr>Sensor mediated tachycardia induced by interference</vt:lpstr>
      <vt:lpstr>Sensor Mediated Tachycardia induced by positive feedback</vt:lpstr>
      <vt:lpstr>Pacemaker Circus Movement Tachycardia (PCMT)</vt:lpstr>
      <vt:lpstr>Slide 13</vt:lpstr>
      <vt:lpstr>Slide 14</vt:lpstr>
      <vt:lpstr>Slide 15</vt:lpstr>
      <vt:lpstr>circumstances</vt:lpstr>
      <vt:lpstr>Consequence of Atrial Undersensing</vt:lpstr>
      <vt:lpstr>Management of PCMT</vt:lpstr>
      <vt:lpstr> PMT Intervention</vt:lpstr>
      <vt:lpstr>Post ventricular atrial refractory period (PVARP)</vt:lpstr>
      <vt:lpstr>Slide 21</vt:lpstr>
      <vt:lpstr>Ventricular Premature Beats</vt:lpstr>
      <vt:lpstr> PVC Response</vt:lpstr>
      <vt:lpstr>Slide 24</vt:lpstr>
      <vt:lpstr>Slide 25</vt:lpstr>
      <vt:lpstr>Pacemaker synchronization to supraventricular tachycardia.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Troubleshooting Tools</vt:lpstr>
      <vt:lpstr>Magnet Mode</vt:lpstr>
      <vt:lpstr>Knowledge Checkpoint</vt:lpstr>
      <vt:lpstr>4 Types of Troubleshooting Solutions</vt:lpstr>
      <vt:lpstr>PSEUDOMALFUNCTIONS</vt:lpstr>
      <vt:lpstr>Pseudomalfunctions</vt:lpstr>
      <vt:lpstr>Pseudomalfunctions  Rate</vt:lpstr>
      <vt:lpstr>Pseudomalfunctions Rate Examples</vt:lpstr>
      <vt:lpstr>Pseudomalfunctions:  AV Intervals/Refractory Periods</vt:lpstr>
      <vt:lpstr>Pseudomalfunctions AV Intervals/Refractory periods Examples</vt:lpstr>
      <vt:lpstr>Pseudomalfunctions Pacing Modes  May Be Caused By:</vt:lpstr>
      <vt:lpstr>Pseudomalfunctions  Pacing Modes Examples</vt:lpstr>
      <vt:lpstr>TROUBLESHOOTING CASE</vt:lpstr>
      <vt:lpstr>Case 1</vt:lpstr>
      <vt:lpstr>Case 1 First Hypothesis: Tracking Paroxysmal AF</vt:lpstr>
      <vt:lpstr>Case 1  Second Hypothesis: Atrial Oversensing</vt:lpstr>
      <vt:lpstr>Case 1  Third Hypothesis: Upper Rate Behavior</vt:lpstr>
      <vt:lpstr>Case 1 What Are Your Next Steps?</vt:lpstr>
      <vt:lpstr>Case 1  Final Hypothesis: Atrial Oversensing</vt:lpstr>
      <vt:lpstr>Case 1  Conclusion: Atrial Oversensing</vt:lpstr>
      <vt:lpstr>Case 1  Conclusion: Atrial Oversensing</vt:lpstr>
      <vt:lpstr>Case 1  Conclusion: Atrial Oversensing</vt:lpstr>
      <vt:lpstr>Knowledge Checkpoint #1</vt:lpstr>
      <vt:lpstr>Answer #1</vt:lpstr>
      <vt:lpstr>Knowledge Checkpoint #2</vt:lpstr>
      <vt:lpstr>Answer #2</vt:lpstr>
      <vt:lpstr>Knowledge Checkpoint #3 </vt:lpstr>
      <vt:lpstr>Answer #3</vt:lpstr>
      <vt:lpstr>Knowledge Checkpoint #4</vt:lpstr>
      <vt:lpstr>Answer #4</vt:lpstr>
      <vt:lpstr>Knowledge Checkpoint #5</vt:lpstr>
      <vt:lpstr>Answer #5</vt:lpstr>
      <vt:lpstr>Slide 79</vt:lpstr>
      <vt:lpstr>Slide 80</vt:lpstr>
      <vt:lpstr>Slide 81</vt:lpstr>
      <vt:lpstr>Slide 82</vt:lpstr>
      <vt:lpstr>Programing 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Thank you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27</cp:revision>
  <dcterms:created xsi:type="dcterms:W3CDTF">2006-08-16T00:00:00Z</dcterms:created>
  <dcterms:modified xsi:type="dcterms:W3CDTF">2019-03-26T14:52:14Z</dcterms:modified>
</cp:coreProperties>
</file>